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7.xml" ContentType="application/vnd.openxmlformats-officedocument.presentationml.notesSlide+xml"/>
  <Override PartName="/ppt/tags/tag36.xml" ContentType="application/vnd.openxmlformats-officedocument.presentationml.tags+xml"/>
  <Override PartName="/ppt/notesSlides/notesSlide18.xml" ContentType="application/vnd.openxmlformats-officedocument.presentationml.notesSlide+xml"/>
  <Override PartName="/ppt/tags/tag37.xml" ContentType="application/vnd.openxmlformats-officedocument.presentationml.tags+xml"/>
  <Override PartName="/ppt/notesSlides/notesSlide19.xml" ContentType="application/vnd.openxmlformats-officedocument.presentationml.notesSlide+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56" r:id="rId2"/>
    <p:sldId id="8593" r:id="rId3"/>
    <p:sldId id="8594" r:id="rId4"/>
    <p:sldId id="8595" r:id="rId5"/>
    <p:sldId id="10125" r:id="rId6"/>
    <p:sldId id="10504" r:id="rId7"/>
    <p:sldId id="10127" r:id="rId8"/>
    <p:sldId id="10132" r:id="rId9"/>
    <p:sldId id="10133" r:id="rId10"/>
    <p:sldId id="10453" r:id="rId11"/>
    <p:sldId id="10454" r:id="rId12"/>
    <p:sldId id="10137" r:id="rId13"/>
    <p:sldId id="10455" r:id="rId14"/>
    <p:sldId id="10456" r:id="rId15"/>
    <p:sldId id="10457" r:id="rId16"/>
    <p:sldId id="10458" r:id="rId17"/>
    <p:sldId id="10459" r:id="rId18"/>
    <p:sldId id="10460" r:id="rId19"/>
    <p:sldId id="10500" r:id="rId20"/>
    <p:sldId id="10501" r:id="rId21"/>
    <p:sldId id="10502" r:id="rId22"/>
    <p:sldId id="10503" r:id="rId23"/>
    <p:sldId id="8910" r:id="rId24"/>
    <p:sldId id="10412" r:id="rId25"/>
    <p:sldId id="10413" r:id="rId26"/>
    <p:sldId id="8664" r:id="rId27"/>
    <p:sldId id="8899"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88"/>
    <a:srgbClr val="FFFFF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706"/>
    <p:restoredTop sz="94677"/>
  </p:normalViewPr>
  <p:slideViewPr>
    <p:cSldViewPr snapToGrid="0" snapToObjects="1">
      <p:cViewPr varScale="1">
        <p:scale>
          <a:sx n="71" d="100"/>
          <a:sy n="71" d="100"/>
        </p:scale>
        <p:origin x="69"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08855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30341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7212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73739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03817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677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80240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90831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091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9175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07237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132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6565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03259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9696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75278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83609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72898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28450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rPr lang="zh-CN" altLang="en-US"/>
              <a:t>单击此处编辑母版标题样式</a:t>
            </a:r>
            <a:endParaRPr dirty="0"/>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9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r>
              <a:rPr lang="zh-CN" altLang="en-US"/>
              <a:t>单击图标添加图片</a:t>
            </a:r>
          </a:p>
        </p:txBody>
      </p:sp>
      <p:sp>
        <p:nvSpPr>
          <p:cNvPr id="9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标题文本"/>
          <p:cNvSpPr txBox="1">
            <a:spLocks noGrp="1"/>
          </p:cNvSpPr>
          <p:nvPr>
            <p:ph type="title"/>
          </p:nvPr>
        </p:nvSpPr>
        <p:spPr>
          <a:prstGeom prst="rect">
            <a:avLst/>
          </a:prstGeom>
        </p:spPr>
        <p:txBody>
          <a:bodyPr/>
          <a:lstStyle/>
          <a:p>
            <a:r>
              <a:rPr lang="zh-CN" altLang="en-US"/>
              <a:t>单击此处编辑母版标题样式</a:t>
            </a:r>
          </a:p>
        </p:txBody>
      </p:sp>
      <p:sp>
        <p:nvSpPr>
          <p:cNvPr id="102"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8724900" y="365125"/>
            <a:ext cx="2628900" cy="5811838"/>
          </a:xfrm>
          <a:prstGeom prst="rect">
            <a:avLst/>
          </a:prstGeom>
        </p:spPr>
        <p:txBody>
          <a:bodyPr/>
          <a:lstStyle/>
          <a:p>
            <a:r>
              <a:rPr lang="zh-CN" altLang="en-US"/>
              <a:t>单击此处编辑母版标题样式</a:t>
            </a:r>
          </a:p>
        </p:txBody>
      </p:sp>
      <p:sp>
        <p:nvSpPr>
          <p:cNvPr id="111" name="正文级别 1…"/>
          <p:cNvSpPr txBox="1">
            <a:spLocks noGrp="1"/>
          </p:cNvSpPr>
          <p:nvPr>
            <p:ph type="body" idx="1"/>
          </p:nvPr>
        </p:nvSpPr>
        <p:spPr>
          <a:xfrm>
            <a:off x="838200" y="365125"/>
            <a:ext cx="7734300" cy="58118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1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tx2"/>
                </a:solidFill>
              </a:defRPr>
            </a:lvl1pPr>
          </a:lstStyle>
          <a:p>
            <a:pPr lvl="0"/>
            <a:r>
              <a:rPr lang="en-US" altLang="zh-CN" dirty="0"/>
              <a:t>01</a:t>
            </a:r>
            <a:endParaRPr lang="zh-CN" alt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77800" y="191058"/>
            <a:ext cx="11186886" cy="6536313"/>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528456" y="1377043"/>
            <a:ext cx="4710793" cy="1801221"/>
          </a:xfrm>
        </p:spPr>
        <p:txBody>
          <a:bodyPr anchor="ctr">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528457" y="3828247"/>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4528457" y="4143881"/>
            <a:ext cx="4710792" cy="310871"/>
          </a:xfrm>
        </p:spPr>
        <p:txBody>
          <a:bodyPr vert="horz" lIns="91440" tIns="45720" rIns="91440" bIns="45720" rtlCol="0">
            <a:normAutofit/>
          </a:bodyPr>
          <a:lstStyle>
            <a:lvl1pPr marL="0" indent="0" algn="l">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pic>
        <p:nvPicPr>
          <p:cNvPr id="42" name="图片 41">
            <a:extLst>
              <a:ext uri="{FF2B5EF4-FFF2-40B4-BE49-F238E27FC236}">
                <a16:creationId xmlns:a16="http://schemas.microsoft.com/office/drawing/2014/main" id="{FC824893-606A-448B-9065-61EDD215B99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54952" y="220395"/>
            <a:ext cx="2540131" cy="812842"/>
          </a:xfrm>
          <a:prstGeom prst="rect">
            <a:avLst/>
          </a:prstGeom>
        </p:spPr>
      </p:pic>
    </p:spTree>
  </p:cSld>
  <p:clrMapOvr>
    <a:overrideClrMapping bg1="lt1" tx1="dk1" bg2="lt2" tx2="dk2" accent1="accent1" accent2="accent2" accent3="accent3" accent4="accent4" accent5="accent5" accent6="accent6" hlink="hlink" folHlink="folHlink"/>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blipFill>
        <a:effectLst/>
      </p:bgPr>
    </p:bg>
    <p:spTree>
      <p:nvGrpSpPr>
        <p:cNvPr id="1" name=""/>
        <p:cNvGrpSpPr/>
        <p:nvPr/>
      </p:nvGrpSpPr>
      <p:grpSpPr>
        <a:xfrm>
          <a:off x="0" y="0"/>
          <a:ext cx="0" cy="0"/>
          <a:chOff x="0" y="0"/>
          <a:chExt cx="0" cy="0"/>
        </a:xfrm>
      </p:grpSpPr>
      <p:sp>
        <p:nvSpPr>
          <p:cNvPr id="7" name="TextBox 6"/>
          <p:cNvSpPr txBox="1"/>
          <p:nvPr/>
        </p:nvSpPr>
        <p:spPr>
          <a:xfrm>
            <a:off x="10871200" y="6324600"/>
            <a:ext cx="414020" cy="368300"/>
          </a:xfrm>
          <a:prstGeom prst="rect">
            <a:avLst/>
          </a:prstGeom>
          <a:noFill/>
        </p:spPr>
        <p:txBody>
          <a:bodyPr wrap="none">
            <a:spAutoFit/>
          </a:bodyPr>
          <a:lstStyle/>
          <a:p>
            <a:pPr lvl="0" eaLnBrk="1" hangingPunct="1"/>
            <a:fld id="{9A0DB2DC-4C9A-4742-B13C-FB6460FD3503}" type="slidenum">
              <a:rPr lang="en-US" altLang="zh-CN" dirty="0">
                <a:latin typeface="Calibri" panose="020F0502020204030204" charset="0"/>
                <a:ea typeface="宋体" panose="02010600030101010101" pitchFamily="2" charset="-122"/>
              </a:rPr>
              <a:t>‹#›</a:t>
            </a:fld>
            <a:endParaRPr lang="en-US" altLang="zh-CN" dirty="0">
              <a:latin typeface="Calibri" panose="020F0502020204030204" charset="0"/>
              <a:ea typeface="宋体" panose="02010600030101010101" pitchFamily="2" charset="-122"/>
            </a:endParaRPr>
          </a:p>
        </p:txBody>
      </p:sp>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8" name="Date Placehold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92EB006-BC19-4DC0-AF1D-961AFD9F682B}" type="datetimeFigureOut">
              <a:rPr kumimoji="0" lang="en-US" altLang="zh-CN" sz="1200" b="0" i="0" u="none" strike="noStrike" kern="1200" cap="none" spc="0" normalizeH="0" baseline="0" noProof="0" smtClean="0">
                <a:ln>
                  <a:noFill/>
                </a:ln>
                <a:solidFill>
                  <a:srgbClr val="898989"/>
                </a:solidFill>
                <a:effectLst/>
                <a:uLnTx/>
                <a:uFillTx/>
                <a:latin typeface="Calibri" panose="020F0502020204030204" charset="0"/>
                <a:ea typeface="+mn-ea"/>
                <a:cs typeface="Arial" panose="020B0604020202020204" pitchFamily="34" charset="0"/>
              </a:rPr>
              <a:t>4/6/2022</a:t>
            </a:fld>
            <a:endParaRPr kumimoji="0" lang="en-US"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9" name="Footer Placehold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rgbClr val="898989"/>
              </a:solidFill>
              <a:effectLst/>
              <a:uLnTx/>
              <a:uFillTx/>
              <a:latin typeface="Calibri" panose="020F0502020204030204" charset="0"/>
              <a:ea typeface="+mn-ea"/>
              <a:cs typeface="Arial" panose="020B0604020202020204" pitchFamily="34" charset="0"/>
            </a:endParaRP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dirty="0">
                <a:effectLst>
                  <a:outerShdw blurRad="38100" dist="38100" dir="2700000">
                    <a:srgbClr val="FFFFFF"/>
                  </a:outerShdw>
                </a:effectLst>
              </a:rPr>
              <a:t>‹#›</a:t>
            </a:fld>
            <a:endParaRPr lang="en-US" altLang="zh-CN" dirty="0">
              <a:effectLst>
                <a:outerShdw blurRad="38100" dist="38100" dir="2700000">
                  <a:srgbClr val="FFFFFF"/>
                </a:outerShdw>
              </a:effectLst>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493530" y="292590"/>
            <a:ext cx="660901" cy="632007"/>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kumimoji="1" lang="zh-CN" altLang="en-US" sz="1335" b="1" dirty="0">
              <a:solidFill>
                <a:srgbClr val="1F1F1F"/>
              </a:solidFill>
              <a:latin typeface="Calibri" panose="020F0502020204030204"/>
              <a:ea typeface="宋体" panose="02010600030101010101" pitchFamily="2" charset="-122"/>
            </a:endParaRPr>
          </a:p>
        </p:txBody>
      </p:sp>
      <p:sp>
        <p:nvSpPr>
          <p:cNvPr id="4" name="文本占位符 4"/>
          <p:cNvSpPr>
            <a:spLocks noGrp="1"/>
          </p:cNvSpPr>
          <p:nvPr>
            <p:ph type="body" sz="quarter" idx="10" hasCustomPrompt="1"/>
          </p:nvPr>
        </p:nvSpPr>
        <p:spPr>
          <a:xfrm>
            <a:off x="1438216" y="234879"/>
            <a:ext cx="3787775" cy="747428"/>
          </a:xfrm>
          <a:prstGeom prst="rect">
            <a:avLst/>
          </a:prstGeom>
        </p:spPr>
        <p:txBody>
          <a:bodyPr/>
          <a:lstStyle>
            <a:lvl1pPr marL="0" indent="0">
              <a:buNone/>
              <a:defRPr sz="2000" b="1">
                <a:solidFill>
                  <a:schemeClr val="bg1"/>
                </a:solidFill>
                <a:latin typeface="+mj-ea"/>
                <a:ea typeface="+mj-ea"/>
              </a:defRPr>
            </a:lvl1pPr>
          </a:lstStyle>
          <a:p>
            <a:pPr lvl="0"/>
            <a:r>
              <a:rPr lang="en-US" altLang="zh-CN" dirty="0"/>
              <a:t>MORE THAN TEMPLATE</a:t>
            </a:r>
          </a:p>
          <a:p>
            <a:pPr lvl="0"/>
            <a:r>
              <a:rPr lang="zh-CN" altLang="en-US" dirty="0"/>
              <a:t>点击此处添加副标题</a:t>
            </a:r>
          </a:p>
        </p:txBody>
      </p:sp>
      <p:sp>
        <p:nvSpPr>
          <p:cNvPr id="5" name="文本占位符 6"/>
          <p:cNvSpPr>
            <a:spLocks noGrp="1"/>
          </p:cNvSpPr>
          <p:nvPr>
            <p:ph type="body" sz="quarter" idx="11" hasCustomPrompt="1"/>
          </p:nvPr>
        </p:nvSpPr>
        <p:spPr>
          <a:xfrm>
            <a:off x="445405" y="273634"/>
            <a:ext cx="798930" cy="683711"/>
          </a:xfrm>
          <a:prstGeom prst="rect">
            <a:avLst/>
          </a:prstGeom>
        </p:spPr>
        <p:txBody>
          <a:bodyPr/>
          <a:lstStyle>
            <a:lvl1pPr marL="0" indent="0" algn="ctr">
              <a:buNone/>
              <a:defRPr sz="3600">
                <a:solidFill>
                  <a:schemeClr val="bg1"/>
                </a:solidFill>
              </a:defRPr>
            </a:lvl1pPr>
          </a:lstStyle>
          <a:p>
            <a:pPr lvl="0"/>
            <a:r>
              <a:rPr lang="en-US" altLang="zh-CN" dirty="0"/>
              <a:t>01</a:t>
            </a:r>
            <a:endParaRPr lang="zh-CN" altLang="en-US"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3"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单击此处编辑母版标题样式</a:t>
            </a:r>
            <a:endParaRPr lang="en-US" altLang="zh-CN"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xfrm>
            <a:off x="352425" y="365125"/>
            <a:ext cx="10176510" cy="647065"/>
          </a:xfrm>
          <a:prstGeom prst="rect">
            <a:avLst/>
          </a:prstGeom>
        </p:spPr>
        <p:txBody>
          <a:bodyPr/>
          <a:lstStyle>
            <a:lvl1pPr>
              <a:defRPr sz="3800">
                <a:solidFill>
                  <a:srgbClr val="C00000"/>
                </a:solidFill>
              </a:defRPr>
            </a:lvl1pPr>
          </a:lstStyle>
          <a:p>
            <a:r>
              <a:rPr lang="zh-CN" altLang="en-US"/>
              <a:t>单击此处编辑母版标题样式</a:t>
            </a:r>
            <a:endParaRPr dirty="0"/>
          </a:p>
        </p:txBody>
      </p:sp>
      <p:sp>
        <p:nvSpPr>
          <p:cNvPr id="21" name="正文级别 1…"/>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cxnSp>
        <p:nvCxnSpPr>
          <p:cNvPr id="5" name="直接连接符 4"/>
          <p:cNvCxnSpPr/>
          <p:nvPr userDrawn="1"/>
        </p:nvCxnSpPr>
        <p:spPr>
          <a:xfrm>
            <a:off x="379562" y="1071912"/>
            <a:ext cx="1156064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29" name="标题文本"/>
          <p:cNvSpPr txBox="1">
            <a:spLocks noGrp="1"/>
          </p:cNvSpPr>
          <p:nvPr>
            <p:ph type="title"/>
          </p:nvPr>
        </p:nvSpPr>
        <p:spPr>
          <a:prstGeom prst="rect">
            <a:avLst/>
          </a:prstGeom>
        </p:spPr>
        <p:txBody>
          <a:bodyPr/>
          <a:lstStyle>
            <a:lvl1pPr>
              <a:defRPr>
                <a:solidFill>
                  <a:srgbClr val="FFFFFF"/>
                </a:solidFill>
              </a:defRPr>
            </a:lvl1pPr>
          </a:lstStyle>
          <a:p>
            <a:r>
              <a:rPr lang="zh-CN" altLang="en-US"/>
              <a:t>单击此处编辑母版标题样式</a:t>
            </a:r>
          </a:p>
        </p:txBody>
      </p:sp>
      <p:sp>
        <p:nvSpPr>
          <p:cNvPr id="30" name="正文级别 1…"/>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1"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标题文本"/>
          <p:cNvSpPr txBox="1">
            <a:spLocks noGrp="1"/>
          </p:cNvSpPr>
          <p:nvPr>
            <p:ph type="title"/>
          </p:nvPr>
        </p:nvSpPr>
        <p:spPr>
          <a:prstGeom prst="rect">
            <a:avLst/>
          </a:prstGeom>
        </p:spPr>
        <p:txBody>
          <a:bodyPr/>
          <a:lstStyle/>
          <a:p>
            <a:r>
              <a:rPr lang="zh-CN" altLang="en-US"/>
              <a:t>单击此处编辑母版标题样式</a:t>
            </a:r>
          </a:p>
        </p:txBody>
      </p:sp>
      <p:sp>
        <p:nvSpPr>
          <p:cNvPr id="48" name="正文级别 1…"/>
          <p:cNvSpPr txBox="1">
            <a:spLocks noGrp="1"/>
          </p:cNvSpPr>
          <p:nvPr>
            <p:ph type="body"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839787" y="365125"/>
            <a:ext cx="10515601" cy="1325563"/>
          </a:xfrm>
          <a:prstGeom prst="rect">
            <a:avLst/>
          </a:prstGeom>
        </p:spPr>
        <p:txBody>
          <a:bodyPr/>
          <a:lstStyle/>
          <a:p>
            <a:r>
              <a:rPr lang="zh-CN" altLang="en-US"/>
              <a:t>单击此处编辑母版标题样式</a:t>
            </a:r>
          </a:p>
        </p:txBody>
      </p:sp>
      <p:sp>
        <p:nvSpPr>
          <p:cNvPr id="5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8" name="Text Placeholder 4"/>
          <p:cNvSpPr>
            <a:spLocks noGrp="1"/>
          </p:cNvSpPr>
          <p:nvPr>
            <p:ph type="body" sz="quarter" idx="13"/>
          </p:nvPr>
        </p:nvSpPr>
        <p:spPr>
          <a:xfrm>
            <a:off x="6172200" y="1681163"/>
            <a:ext cx="5183188" cy="823913"/>
          </a:xfrm>
          <a:prstGeom prst="rect">
            <a:avLst/>
          </a:prstGeom>
        </p:spPr>
        <p:txBody>
          <a:bodyPr anchor="b"/>
          <a:lstStyle/>
          <a:p>
            <a:pPr marL="0" lvl="0" indent="0">
              <a:buSzTx/>
              <a:buFontTx/>
              <a:buNone/>
              <a:defRPr sz="2400" b="1"/>
            </a:pPr>
            <a:r>
              <a:rPr lang="zh-CN" altLang="en-US"/>
              <a:t>单击此处编辑母版文本样式</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标题文本"/>
          <p:cNvSpPr txBox="1">
            <a:spLocks noGrp="1"/>
          </p:cNvSpPr>
          <p:nvPr>
            <p:ph type="title"/>
          </p:nvPr>
        </p:nvSpPr>
        <p:spPr>
          <a:prstGeom prst="rect">
            <a:avLst/>
          </a:prstGeom>
        </p:spPr>
        <p:txBody>
          <a:bodyPr/>
          <a:lstStyle/>
          <a:p>
            <a:r>
              <a:rPr lang="zh-CN" altLang="en-US"/>
              <a:t>单击此处编辑母版标题样式</a:t>
            </a:r>
          </a:p>
        </p:txBody>
      </p:sp>
      <p:sp>
        <p:nvSpPr>
          <p:cNvPr id="6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rPr lang="zh-CN" altLang="en-US"/>
              <a:t>单击此处编辑母版标题样式</a:t>
            </a:r>
          </a:p>
        </p:txBody>
      </p:sp>
      <p:sp>
        <p:nvSpPr>
          <p:cNvPr id="82"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3" name="Text Placeholder 3"/>
          <p:cNvSpPr>
            <a:spLocks noGrp="1"/>
          </p:cNvSpPr>
          <p:nvPr>
            <p:ph type="body" sz="quarter" idx="13"/>
          </p:nvPr>
        </p:nvSpPr>
        <p:spPr>
          <a:xfrm>
            <a:off x="839787" y="2057400"/>
            <a:ext cx="3932238" cy="3811588"/>
          </a:xfrm>
          <a:prstGeom prst="rect">
            <a:avLst/>
          </a:prstGeom>
        </p:spPr>
        <p:txBody>
          <a:bodyPr/>
          <a:lstStyle/>
          <a:p>
            <a:pPr marL="0" lvl="0" indent="0">
              <a:buSzTx/>
              <a:buFontTx/>
              <a:buNone/>
              <a:defRPr sz="1600"/>
            </a:pPr>
            <a:r>
              <a:rPr lang="zh-CN" altLang="en-US"/>
              <a:t>单击此处编辑母版文本样式</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pic>
        <p:nvPicPr>
          <p:cNvPr id="5" name="图片 4">
            <a:extLst>
              <a:ext uri="{FF2B5EF4-FFF2-40B4-BE49-F238E27FC236}">
                <a16:creationId xmlns:a16="http://schemas.microsoft.com/office/drawing/2014/main" id="{A122FB5D-C223-43A9-8AE5-9B94E8661EAF}"/>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354952" y="220395"/>
            <a:ext cx="2540131" cy="8128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eaLnBrk="1" latinLnBrk="0" hangingPunct="1">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eaLnBrk="1" latinLnBrk="0" hangingPunct="1">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tags" Target="../tags/tag13.xml"/><Relationship Id="rId7" Type="http://schemas.openxmlformats.org/officeDocument/2006/relationships/image" Target="../media/image11.emf"/><Relationship Id="rId12" Type="http://schemas.openxmlformats.org/officeDocument/2006/relationships/image" Target="../media/image26.pn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image" Target="../media/image25.png"/><Relationship Id="rId5" Type="http://schemas.openxmlformats.org/officeDocument/2006/relationships/notesSlide" Target="../notesSlides/notesSlide6.xml"/><Relationship Id="rId15" Type="http://schemas.openxmlformats.org/officeDocument/2006/relationships/image" Target="../media/image19.tmp"/><Relationship Id="rId10" Type="http://schemas.openxmlformats.org/officeDocument/2006/relationships/image" Target="../media/image24.png"/><Relationship Id="rId4" Type="http://schemas.openxmlformats.org/officeDocument/2006/relationships/slideLayout" Target="../slideLayouts/slideLayout2.xml"/><Relationship Id="rId9" Type="http://schemas.openxmlformats.org/officeDocument/2006/relationships/image" Target="../media/image23.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5.xml"/><Relationship Id="rId7" Type="http://schemas.openxmlformats.org/officeDocument/2006/relationships/image" Target="../media/image11.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6.bin"/><Relationship Id="rId5" Type="http://schemas.openxmlformats.org/officeDocument/2006/relationships/notesSlide" Target="../notesSlides/notesSlide7.xml"/><Relationship Id="rId10" Type="http://schemas.openxmlformats.org/officeDocument/2006/relationships/image" Target="../media/image31.png"/><Relationship Id="rId4" Type="http://schemas.openxmlformats.org/officeDocument/2006/relationships/slideLayout" Target="../slideLayouts/slideLayout2.xml"/><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1.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oleObject" Target="../embeddings/oleObject6.bin"/><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1.emf"/><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oleObject" Target="../embeddings/oleObject6.bin"/><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arxiv.org/pdf/1508.01991.pdf" TargetMode="External"/><Relationship Id="rId3" Type="http://schemas.openxmlformats.org/officeDocument/2006/relationships/tags" Target="../tags/tag21.xml"/><Relationship Id="rId7" Type="http://schemas.openxmlformats.org/officeDocument/2006/relationships/image" Target="../media/image11.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oleObject" Target="../embeddings/oleObject6.bin"/><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23.xml"/><Relationship Id="rId7" Type="http://schemas.openxmlformats.org/officeDocument/2006/relationships/oleObject" Target="../embeddings/oleObject6.bin"/><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notesSlide" Target="../notesSlides/notesSlide11.xml"/><Relationship Id="rId10"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5.xml"/><Relationship Id="rId7" Type="http://schemas.openxmlformats.org/officeDocument/2006/relationships/image" Target="../media/image11.emf"/><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oleObject" Target="../embeddings/oleObject6.bin"/><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7.xml"/><Relationship Id="rId7" Type="http://schemas.openxmlformats.org/officeDocument/2006/relationships/image" Target="../media/image11.emf"/><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oleObject" Target="../embeddings/oleObject6.bin"/><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9.xml"/><Relationship Id="rId7" Type="http://schemas.openxmlformats.org/officeDocument/2006/relationships/image" Target="../media/image11.emf"/><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oleObject" Target="../embeddings/oleObject6.bin"/><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31.xml"/><Relationship Id="rId7" Type="http://schemas.openxmlformats.org/officeDocument/2006/relationships/image" Target="../media/image11.emf"/><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oleObject" Target="../embeddings/oleObject6.bin"/><Relationship Id="rId5" Type="http://schemas.openxmlformats.org/officeDocument/2006/relationships/notesSlide" Target="../notesSlides/notesSlide15.xml"/><Relationship Id="rId10" Type="http://schemas.openxmlformats.org/officeDocument/2006/relationships/image" Target="../media/image42.png"/><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1.emf"/><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oleObject" Target="../embeddings/oleObject6.bin"/><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PaddlePaddle/PaddleNLP" TargetMode="External"/><Relationship Id="rId3" Type="http://schemas.openxmlformats.org/officeDocument/2006/relationships/tags" Target="../tags/tag35.xml"/><Relationship Id="rId7" Type="http://schemas.openxmlformats.org/officeDocument/2006/relationships/image" Target="../media/image11.emf"/><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oleObject" Target="../embeddings/oleObject6.bin"/><Relationship Id="rId5" Type="http://schemas.openxmlformats.org/officeDocument/2006/relationships/notesSlide" Target="../notesSlides/notesSlide17.xml"/><Relationship Id="rId4" Type="http://schemas.openxmlformats.org/officeDocument/2006/relationships/slideLayout" Target="../slideLayouts/slideLayout2.xml"/><Relationship Id="rId9" Type="http://schemas.openxmlformats.org/officeDocument/2006/relationships/hyperlink" Target="https://github.com/PaddlePaddle/ERNIE"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1.bin"/><Relationship Id="rId3" Type="http://schemas.openxmlformats.org/officeDocument/2006/relationships/slideLayout" Target="../slideLayouts/slideLayout2.xml"/><Relationship Id="rId7" Type="http://schemas.openxmlformats.org/officeDocument/2006/relationships/image" Target="../media/image43.wmf"/><Relationship Id="rId12" Type="http://schemas.openxmlformats.org/officeDocument/2006/relationships/oleObject" Target="../embeddings/oleObject10.bin"/><Relationship Id="rId2" Type="http://schemas.openxmlformats.org/officeDocument/2006/relationships/tags" Target="../tags/tag37.xml"/><Relationship Id="rId1" Type="http://schemas.openxmlformats.org/officeDocument/2006/relationships/vmlDrawing" Target="../drawings/vmlDrawing18.vml"/><Relationship Id="rId6" Type="http://schemas.openxmlformats.org/officeDocument/2006/relationships/oleObject" Target="../embeddings/oleObject7.bin"/><Relationship Id="rId11" Type="http://schemas.openxmlformats.org/officeDocument/2006/relationships/image" Target="../media/image45.wmf"/><Relationship Id="rId5" Type="http://schemas.openxmlformats.org/officeDocument/2006/relationships/image" Target="../media/image47.png"/><Relationship Id="rId15" Type="http://schemas.openxmlformats.org/officeDocument/2006/relationships/oleObject" Target="../embeddings/oleObject12.bin"/><Relationship Id="rId10" Type="http://schemas.openxmlformats.org/officeDocument/2006/relationships/oleObject" Target="../embeddings/oleObject9.bin"/><Relationship Id="rId4" Type="http://schemas.openxmlformats.org/officeDocument/2006/relationships/notesSlide" Target="../notesSlides/notesSlide19.xml"/><Relationship Id="rId9" Type="http://schemas.openxmlformats.org/officeDocument/2006/relationships/image" Target="../media/image44.wmf"/><Relationship Id="rId14" Type="http://schemas.openxmlformats.org/officeDocument/2006/relationships/image" Target="../media/image46.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3.xml"/><Relationship Id="rId7" Type="http://schemas.openxmlformats.org/officeDocument/2006/relationships/image" Target="../media/image11.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5.xml"/><Relationship Id="rId7" Type="http://schemas.openxmlformats.org/officeDocument/2006/relationships/image" Target="../media/image11.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1.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9.xml"/><Relationship Id="rId7" Type="http://schemas.openxmlformats.org/officeDocument/2006/relationships/oleObject" Target="../embeddings/oleObject4.bin"/><Relationship Id="rId12" Type="http://schemas.openxmlformats.org/officeDocument/2006/relationships/image" Target="../media/image18.tmp"/><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4.tmp"/><Relationship Id="rId11" Type="http://schemas.openxmlformats.org/officeDocument/2006/relationships/image" Target="../media/image17.tmp"/><Relationship Id="rId5" Type="http://schemas.openxmlformats.org/officeDocument/2006/relationships/notesSlide" Target="../notesSlides/notesSlide4.xml"/><Relationship Id="rId10" Type="http://schemas.openxmlformats.org/officeDocument/2006/relationships/image" Target="../media/image16.tmp"/><Relationship Id="rId4" Type="http://schemas.openxmlformats.org/officeDocument/2006/relationships/slideLayout" Target="../slideLayouts/slideLayout2.xml"/><Relationship Id="rId9" Type="http://schemas.openxmlformats.org/officeDocument/2006/relationships/image" Target="../media/image15.tmp"/></Relationships>
</file>

<file path=ppt/slides/_rels/slide9.xml.rels><?xml version="1.0" encoding="UTF-8" standalone="yes"?>
<Relationships xmlns="http://schemas.openxmlformats.org/package/2006/relationships"><Relationship Id="rId8" Type="http://schemas.openxmlformats.org/officeDocument/2006/relationships/image" Target="../media/image19.tmp"/><Relationship Id="rId3" Type="http://schemas.openxmlformats.org/officeDocument/2006/relationships/tags" Target="../tags/tag11.xml"/><Relationship Id="rId7" Type="http://schemas.openxmlformats.org/officeDocument/2006/relationships/image" Target="../media/image11.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5.xml"/><Relationship Id="rId10"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image" Target="../media/image20.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ctrTitle"/>
          </p:nvPr>
        </p:nvSpPr>
        <p:spPr>
          <a:xfrm>
            <a:off x="530895" y="1122045"/>
            <a:ext cx="4552091" cy="2387600"/>
          </a:xfrm>
          <a:prstGeom prst="rect">
            <a:avLst/>
          </a:prstGeom>
        </p:spPr>
        <p:txBody>
          <a:bodyPr>
            <a:normAutofit/>
          </a:bodyPr>
          <a:lstStyle/>
          <a:p>
            <a:pPr algn="l">
              <a:defRPr sz="4100">
                <a:solidFill>
                  <a:srgbClr val="C00000"/>
                </a:solidFill>
              </a:defRPr>
            </a:pPr>
            <a:r>
              <a:rPr lang="zh-CN" altLang="en-US" sz="3800" dirty="0">
                <a:ea typeface="宋体" panose="02010600030101010101" pitchFamily="2" charset="-122"/>
                <a:sym typeface="+mn-ea"/>
              </a:rPr>
              <a:t>产品评论观点提取</a:t>
            </a:r>
            <a:r>
              <a:rPr lang="en-US" altLang="zh-CN" sz="3800" dirty="0">
                <a:ea typeface="宋体" panose="02010600030101010101" pitchFamily="2" charset="-122"/>
                <a:sym typeface="+mn-ea"/>
              </a:rPr>
              <a:t>1</a:t>
            </a:r>
            <a:br>
              <a:rPr lang="en-US" altLang="zh-CN" sz="3800" dirty="0">
                <a:solidFill>
                  <a:srgbClr val="C00000"/>
                </a:solidFill>
                <a:ea typeface="宋体" panose="02010600030101010101" pitchFamily="2" charset="-122"/>
                <a:sym typeface="+mn-ea"/>
              </a:rPr>
            </a:br>
            <a:endParaRPr sz="3800" dirty="0"/>
          </a:p>
        </p:txBody>
      </p:sp>
      <p:sp>
        <p:nvSpPr>
          <p:cNvPr id="122" name="Subtitle 2"/>
          <p:cNvSpPr txBox="1">
            <a:spLocks noGrp="1"/>
          </p:cNvSpPr>
          <p:nvPr>
            <p:ph type="subTitle" sz="quarter" idx="1"/>
          </p:nvPr>
        </p:nvSpPr>
        <p:spPr>
          <a:xfrm>
            <a:off x="833119" y="4728311"/>
            <a:ext cx="3200401" cy="1655761"/>
          </a:xfrm>
          <a:prstGeom prst="rect">
            <a:avLst/>
          </a:prstGeom>
        </p:spPr>
        <p:txBody>
          <a:bodyPr/>
          <a:lstStyle/>
          <a:p>
            <a:pPr algn="l">
              <a:defRPr sz="1600"/>
            </a:pPr>
            <a:r>
              <a:rPr lang="zh-CN" altLang="en-US" dirty="0"/>
              <a:t>陈旸 </a:t>
            </a:r>
            <a:r>
              <a:rPr lang="en-US" altLang="zh-CN" dirty="0"/>
              <a:t>&amp;</a:t>
            </a:r>
            <a:r>
              <a:rPr lang="zh-CN" altLang="en-US" dirty="0"/>
              <a:t> 开课吧人工智能学院</a:t>
            </a:r>
            <a:r>
              <a:rPr dirty="0" err="1"/>
              <a:t>课程组</a:t>
            </a:r>
            <a:r>
              <a:rPr dirty="0"/>
              <a:t> </a:t>
            </a:r>
          </a:p>
          <a:p>
            <a:pPr algn="l">
              <a:defRPr sz="1800"/>
            </a:pPr>
            <a:r>
              <a:rPr dirty="0"/>
              <a:t>20</a:t>
            </a:r>
            <a:r>
              <a:rPr lang="en-US" dirty="0"/>
              <a:t>22</a:t>
            </a:r>
            <a:r>
              <a:rPr dirty="0"/>
              <a:t>.</a:t>
            </a:r>
            <a:r>
              <a:rPr lang="en-US" altLang="zh-CN" dirty="0"/>
              <a:t>4</a:t>
            </a:r>
            <a:endParaRPr dirty="0"/>
          </a:p>
        </p:txBody>
      </p:sp>
      <p:pic>
        <p:nvPicPr>
          <p:cNvPr id="123" name="Picture 6" descr="Picture 6"/>
          <p:cNvPicPr>
            <a:picLocks noChangeAspect="1"/>
          </p:cNvPicPr>
          <p:nvPr/>
        </p:nvPicPr>
        <p:blipFill>
          <a:blip r:embed="rId2"/>
          <a:srcRect t="4253" r="2" b="18588"/>
          <a:stretch>
            <a:fillRect/>
          </a:stretch>
        </p:blipFill>
        <p:spPr>
          <a:xfrm>
            <a:off x="4657342" y="-2"/>
            <a:ext cx="2829215" cy="2183055"/>
          </a:xfrm>
          <a:prstGeom prst="rect">
            <a:avLst/>
          </a:prstGeom>
          <a:ln w="12700">
            <a:miter lim="400000"/>
            <a:headEnd/>
            <a:tailEnd/>
          </a:ln>
        </p:spPr>
      </p:pic>
      <p:pic>
        <p:nvPicPr>
          <p:cNvPr id="124" name="Picture 11" descr="Picture 11"/>
          <p:cNvPicPr>
            <a:picLocks noChangeAspect="1"/>
          </p:cNvPicPr>
          <p:nvPr/>
        </p:nvPicPr>
        <p:blipFill>
          <a:blip r:embed="rId3"/>
          <a:srcRect t="17272" r="3" b="3400"/>
          <a:stretch>
            <a:fillRect/>
          </a:stretch>
        </p:blipFill>
        <p:spPr>
          <a:xfrm>
            <a:off x="4657342" y="2274491"/>
            <a:ext cx="2825497" cy="2241464"/>
          </a:xfrm>
          <a:prstGeom prst="rect">
            <a:avLst/>
          </a:prstGeom>
          <a:ln w="12700">
            <a:miter lim="400000"/>
            <a:headEnd/>
            <a:tailEnd/>
          </a:ln>
        </p:spPr>
      </p:pic>
      <p:pic>
        <p:nvPicPr>
          <p:cNvPr id="125" name="Picture 7" descr="Picture 7"/>
          <p:cNvPicPr>
            <a:picLocks noChangeAspect="1"/>
          </p:cNvPicPr>
          <p:nvPr/>
        </p:nvPicPr>
        <p:blipFill>
          <a:blip r:embed="rId4"/>
          <a:srcRect r="23289" b="2"/>
          <a:stretch>
            <a:fillRect/>
          </a:stretch>
        </p:blipFill>
        <p:spPr>
          <a:xfrm>
            <a:off x="7570565" y="9"/>
            <a:ext cx="4614003" cy="3383271"/>
          </a:xfrm>
          <a:prstGeom prst="rect">
            <a:avLst/>
          </a:prstGeom>
          <a:ln w="12700">
            <a:miter lim="400000"/>
            <a:headEnd/>
            <a:tailEnd/>
          </a:ln>
        </p:spPr>
      </p:pic>
      <p:pic>
        <p:nvPicPr>
          <p:cNvPr id="126" name="Picture 14" descr="Picture 14"/>
          <p:cNvPicPr>
            <a:picLocks noChangeAspect="1"/>
          </p:cNvPicPr>
          <p:nvPr/>
        </p:nvPicPr>
        <p:blipFill>
          <a:blip r:embed="rId5"/>
          <a:srcRect l="7858"/>
          <a:stretch>
            <a:fillRect/>
          </a:stretch>
        </p:blipFill>
        <p:spPr>
          <a:xfrm>
            <a:off x="5553307" y="4728311"/>
            <a:ext cx="2128771" cy="1840378"/>
          </a:xfrm>
          <a:prstGeom prst="rect">
            <a:avLst/>
          </a:prstGeom>
          <a:ln w="12700">
            <a:miter lim="400000"/>
            <a:headEnd/>
            <a:tailEnd/>
          </a:ln>
        </p:spPr>
      </p:pic>
      <p:pic>
        <p:nvPicPr>
          <p:cNvPr id="127" name="Picture 9" descr="Picture 9"/>
          <p:cNvPicPr>
            <a:picLocks noChangeAspect="1"/>
          </p:cNvPicPr>
          <p:nvPr/>
        </p:nvPicPr>
        <p:blipFill>
          <a:blip r:embed="rId6"/>
          <a:srcRect t="7323" b="7905"/>
          <a:stretch>
            <a:fillRect/>
          </a:stretch>
        </p:blipFill>
        <p:spPr>
          <a:xfrm>
            <a:off x="7570565" y="3474720"/>
            <a:ext cx="4614003" cy="3383281"/>
          </a:xfrm>
          <a:prstGeom prst="rect">
            <a:avLst/>
          </a:prstGeom>
          <a:ln w="12700">
            <a:miter lim="400000"/>
            <a:headEnd/>
            <a:tailEnd/>
          </a:ln>
        </p:spPr>
      </p:pic>
      <p:pic>
        <p:nvPicPr>
          <p:cNvPr id="128" name="Picture 15" descr="Picture 15"/>
          <p:cNvPicPr>
            <a:picLocks noChangeAspect="1"/>
          </p:cNvPicPr>
          <p:nvPr/>
        </p:nvPicPr>
        <p:blipFill>
          <a:blip r:embed="rId7"/>
          <a:stretch>
            <a:fillRect/>
          </a:stretch>
        </p:blipFill>
        <p:spPr>
          <a:xfrm>
            <a:off x="4039299" y="4674947"/>
            <a:ext cx="1470145" cy="1840378"/>
          </a:xfrm>
          <a:prstGeom prst="rect">
            <a:avLst/>
          </a:prstGeom>
          <a:ln w="12700">
            <a:miter lim="400000"/>
            <a:headEnd/>
            <a:tailEnd/>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8"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715134" cy="5691729"/>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b="1" dirty="0">
                <a:ea typeface="宋体" panose="02010600030101010101" pitchFamily="2" charset="-122"/>
                <a:sym typeface="+mn-ea"/>
              </a:rPr>
              <a:t>Kappa</a:t>
            </a:r>
            <a:r>
              <a:rPr lang="zh-CN" altLang="en-US" sz="1600" b="1" dirty="0">
                <a:ea typeface="宋体" panose="02010600030101010101" pitchFamily="2" charset="-122"/>
                <a:sym typeface="+mn-ea"/>
              </a:rPr>
              <a:t>计算示意：</a:t>
            </a:r>
            <a:endParaRPr lang="en-US" altLang="zh-CN" sz="1600" b="1"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计算以下的</a:t>
            </a:r>
            <a:r>
              <a:rPr lang="en-US" altLang="zh-CN" sz="1600" dirty="0">
                <a:ea typeface="宋体" panose="02010600030101010101" pitchFamily="2" charset="-122"/>
                <a:sym typeface="+mn-ea"/>
              </a:rPr>
              <a:t>3</a:t>
            </a:r>
            <a:r>
              <a:rPr lang="zh-CN" altLang="en-US" sz="1600" dirty="0">
                <a:ea typeface="宋体" panose="02010600030101010101" pitchFamily="2" charset="-122"/>
                <a:sym typeface="+mn-ea"/>
              </a:rPr>
              <a:t>分类</a:t>
            </a:r>
            <a:r>
              <a:rPr lang="en-US" altLang="zh-CN" sz="1600" dirty="0">
                <a:ea typeface="宋体" panose="02010600030101010101" pitchFamily="2" charset="-122"/>
                <a:sym typeface="+mn-ea"/>
              </a:rPr>
              <a:t>Kappa</a:t>
            </a:r>
            <a:r>
              <a:rPr lang="zh-CN" altLang="en-US" sz="1600" dirty="0">
                <a:ea typeface="宋体" panose="02010600030101010101" pitchFamily="2" charset="-122"/>
                <a:sym typeface="+mn-ea"/>
              </a:rPr>
              <a:t>指标</a:t>
            </a:r>
            <a:endParaRPr lang="en-US" altLang="zh-CN" sz="1600" dirty="0">
              <a:ea typeface="宋体" panose="02010600030101010101" pitchFamily="2" charset="-122"/>
              <a:sym typeface="+mn-ea"/>
            </a:endParaRPr>
          </a:p>
        </p:txBody>
      </p:sp>
      <p:graphicFrame>
        <p:nvGraphicFramePr>
          <p:cNvPr id="4" name="表格 3">
            <a:extLst>
              <a:ext uri="{FF2B5EF4-FFF2-40B4-BE49-F238E27FC236}">
                <a16:creationId xmlns:a16="http://schemas.microsoft.com/office/drawing/2014/main" id="{94A7393F-430F-4C94-B5CC-534FE7859D48}"/>
              </a:ext>
            </a:extLst>
          </p:cNvPr>
          <p:cNvGraphicFramePr>
            <a:graphicFrameLocks noGrp="1"/>
          </p:cNvGraphicFramePr>
          <p:nvPr/>
        </p:nvGraphicFramePr>
        <p:xfrm>
          <a:off x="1605280" y="4331631"/>
          <a:ext cx="3835400" cy="2194672"/>
        </p:xfrm>
        <a:graphic>
          <a:graphicData uri="http://schemas.openxmlformats.org/drawingml/2006/table">
            <a:tbl>
              <a:tblPr>
                <a:tableStyleId>{5940675A-B579-460E-94D1-54222C63F5DA}</a:tableStyleId>
              </a:tblPr>
              <a:tblGrid>
                <a:gridCol w="958850">
                  <a:extLst>
                    <a:ext uri="{9D8B030D-6E8A-4147-A177-3AD203B41FA5}">
                      <a16:colId xmlns:a16="http://schemas.microsoft.com/office/drawing/2014/main" val="2172492840"/>
                    </a:ext>
                  </a:extLst>
                </a:gridCol>
                <a:gridCol w="958850">
                  <a:extLst>
                    <a:ext uri="{9D8B030D-6E8A-4147-A177-3AD203B41FA5}">
                      <a16:colId xmlns:a16="http://schemas.microsoft.com/office/drawing/2014/main" val="2184431182"/>
                    </a:ext>
                  </a:extLst>
                </a:gridCol>
                <a:gridCol w="958850">
                  <a:extLst>
                    <a:ext uri="{9D8B030D-6E8A-4147-A177-3AD203B41FA5}">
                      <a16:colId xmlns:a16="http://schemas.microsoft.com/office/drawing/2014/main" val="4284825317"/>
                    </a:ext>
                  </a:extLst>
                </a:gridCol>
                <a:gridCol w="958850">
                  <a:extLst>
                    <a:ext uri="{9D8B030D-6E8A-4147-A177-3AD203B41FA5}">
                      <a16:colId xmlns:a16="http://schemas.microsoft.com/office/drawing/2014/main" val="1786014250"/>
                    </a:ext>
                  </a:extLst>
                </a:gridCol>
              </a:tblGrid>
              <a:tr h="548668">
                <a:tc>
                  <a:txBody>
                    <a:bodyPr/>
                    <a:lstStyle/>
                    <a:p>
                      <a:pPr algn="ctr" fontAlgn="b"/>
                      <a:r>
                        <a:rPr lang="zh-CN" altLang="en-US" sz="1600" u="none" strike="noStrike" dirty="0">
                          <a:effectLst/>
                        </a:rPr>
                        <a:t>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sz="1600" u="none" strike="noStrike">
                          <a:effectLst/>
                        </a:rPr>
                        <a:t>A</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sz="1600" u="none" strike="noStrike">
                          <a:effectLst/>
                        </a:rPr>
                        <a:t>B</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sz="1600" u="none" strike="noStrike">
                          <a:effectLst/>
                        </a:rPr>
                        <a:t>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436228558"/>
                  </a:ext>
                </a:extLst>
              </a:tr>
              <a:tr h="548668">
                <a:tc>
                  <a:txBody>
                    <a:bodyPr/>
                    <a:lstStyle/>
                    <a:p>
                      <a:pPr algn="ctr" fontAlgn="b"/>
                      <a:r>
                        <a:rPr lang="en-US" sz="1600" u="none" strike="noStrike">
                          <a:effectLst/>
                        </a:rPr>
                        <a:t>A</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a:effectLst/>
                        </a:rPr>
                        <a:t>239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a:effectLst/>
                        </a:rPr>
                        <a:t>21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a:effectLst/>
                        </a:rPr>
                        <a:t>16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128899199"/>
                  </a:ext>
                </a:extLst>
              </a:tr>
              <a:tr h="548668">
                <a:tc>
                  <a:txBody>
                    <a:bodyPr/>
                    <a:lstStyle/>
                    <a:p>
                      <a:pPr algn="ctr" fontAlgn="b"/>
                      <a:r>
                        <a:rPr lang="en-US" sz="1600" u="none" strike="noStrike">
                          <a:effectLst/>
                        </a:rPr>
                        <a:t>B</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dirty="0">
                          <a:effectLst/>
                        </a:rPr>
                        <a:t>16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dirty="0">
                          <a:effectLst/>
                        </a:rPr>
                        <a:t>73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a:effectLst/>
                        </a:rPr>
                        <a:t>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8993237"/>
                  </a:ext>
                </a:extLst>
              </a:tr>
              <a:tr h="548668">
                <a:tc>
                  <a:txBody>
                    <a:bodyPr/>
                    <a:lstStyle/>
                    <a:p>
                      <a:pPr algn="ctr" fontAlgn="b"/>
                      <a:r>
                        <a:rPr lang="en-US" sz="1600" u="none" strike="noStrike">
                          <a:effectLst/>
                        </a:rPr>
                        <a:t>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a:effectLst/>
                        </a:rPr>
                        <a:t>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a:effectLst/>
                        </a:rPr>
                        <a:t>9</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ctr" fontAlgn="b"/>
                      <a:r>
                        <a:rPr lang="en-US" altLang="zh-CN" sz="1600" u="none" strike="noStrike" dirty="0">
                          <a:effectLst/>
                        </a:rPr>
                        <a:t>280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947952245"/>
                  </a:ext>
                </a:extLst>
              </a:tr>
            </a:tbl>
          </a:graphicData>
        </a:graphic>
      </p:graphicFrame>
      <p:sp>
        <p:nvSpPr>
          <p:cNvPr id="7" name="Content Placeholder 2">
            <a:extLst>
              <a:ext uri="{FF2B5EF4-FFF2-40B4-BE49-F238E27FC236}">
                <a16:creationId xmlns:a16="http://schemas.microsoft.com/office/drawing/2014/main" id="{B58FE52D-078F-4F77-B908-04F15B2B5EFB}"/>
              </a:ext>
            </a:extLst>
          </p:cNvPr>
          <p:cNvSpPr txBox="1">
            <a:spLocks noGrp="1"/>
          </p:cNvSpPr>
          <p:nvPr/>
        </p:nvSpPr>
        <p:spPr>
          <a:xfrm>
            <a:off x="3045445" y="3865277"/>
            <a:ext cx="1974794" cy="354106"/>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a:lnSpc>
                <a:spcPct val="150000"/>
              </a:lnSpc>
              <a:buNone/>
            </a:pPr>
            <a:r>
              <a:rPr lang="zh-CN" altLang="en-US" sz="1600" dirty="0">
                <a:ea typeface="宋体" panose="02010600030101010101" pitchFamily="2" charset="-122"/>
                <a:sym typeface="+mn-ea"/>
              </a:rPr>
              <a:t>实际类别</a:t>
            </a:r>
            <a:endParaRPr lang="en-US" altLang="zh-CN" sz="1600" dirty="0">
              <a:ea typeface="宋体" panose="02010600030101010101" pitchFamily="2" charset="-122"/>
              <a:sym typeface="+mn-ea"/>
            </a:endParaRPr>
          </a:p>
        </p:txBody>
      </p:sp>
      <p:sp>
        <p:nvSpPr>
          <p:cNvPr id="8" name="Content Placeholder 2">
            <a:extLst>
              <a:ext uri="{FF2B5EF4-FFF2-40B4-BE49-F238E27FC236}">
                <a16:creationId xmlns:a16="http://schemas.microsoft.com/office/drawing/2014/main" id="{45A73711-4D6E-4474-B77D-CD413A5F7619}"/>
              </a:ext>
            </a:extLst>
          </p:cNvPr>
          <p:cNvSpPr txBox="1">
            <a:spLocks noGrp="1"/>
          </p:cNvSpPr>
          <p:nvPr/>
        </p:nvSpPr>
        <p:spPr>
          <a:xfrm>
            <a:off x="365508" y="5424475"/>
            <a:ext cx="1296461" cy="354106"/>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a:lnSpc>
                <a:spcPct val="150000"/>
              </a:lnSpc>
              <a:buNone/>
            </a:pPr>
            <a:r>
              <a:rPr lang="zh-CN" altLang="en-US" sz="1600" dirty="0">
                <a:ea typeface="宋体" panose="02010600030101010101" pitchFamily="2" charset="-122"/>
                <a:sym typeface="+mn-ea"/>
              </a:rPr>
              <a:t>预测类别</a:t>
            </a:r>
            <a:endParaRPr lang="en-US" altLang="zh-CN" sz="1600" dirty="0">
              <a:ea typeface="宋体" panose="02010600030101010101" pitchFamily="2" charset="-122"/>
              <a:sym typeface="+mn-ea"/>
            </a:endParaRPr>
          </a:p>
        </p:txBody>
      </p:sp>
      <p:pic>
        <p:nvPicPr>
          <p:cNvPr id="6" name="图片 5">
            <a:extLst>
              <a:ext uri="{FF2B5EF4-FFF2-40B4-BE49-F238E27FC236}">
                <a16:creationId xmlns:a16="http://schemas.microsoft.com/office/drawing/2014/main" id="{76757369-C7C4-4EB3-A172-EC6E1C2A0F77}"/>
              </a:ext>
            </a:extLst>
          </p:cNvPr>
          <p:cNvPicPr>
            <a:picLocks noChangeAspect="1"/>
          </p:cNvPicPr>
          <p:nvPr/>
        </p:nvPicPr>
        <p:blipFill>
          <a:blip r:embed="rId8"/>
          <a:stretch>
            <a:fillRect/>
          </a:stretch>
        </p:blipFill>
        <p:spPr>
          <a:xfrm>
            <a:off x="7256490" y="2034496"/>
            <a:ext cx="2524143" cy="428628"/>
          </a:xfrm>
          <a:prstGeom prst="rect">
            <a:avLst/>
          </a:prstGeom>
        </p:spPr>
      </p:pic>
      <p:pic>
        <p:nvPicPr>
          <p:cNvPr id="10" name="图片 9">
            <a:extLst>
              <a:ext uri="{FF2B5EF4-FFF2-40B4-BE49-F238E27FC236}">
                <a16:creationId xmlns:a16="http://schemas.microsoft.com/office/drawing/2014/main" id="{D8C5A367-16EF-4524-84D5-BABDC4FEC629}"/>
              </a:ext>
            </a:extLst>
          </p:cNvPr>
          <p:cNvPicPr>
            <a:picLocks noChangeAspect="1"/>
          </p:cNvPicPr>
          <p:nvPr/>
        </p:nvPicPr>
        <p:blipFill>
          <a:blip r:embed="rId9"/>
          <a:stretch>
            <a:fillRect/>
          </a:stretch>
        </p:blipFill>
        <p:spPr>
          <a:xfrm>
            <a:off x="6605241" y="3865277"/>
            <a:ext cx="3981479" cy="500066"/>
          </a:xfrm>
          <a:prstGeom prst="rect">
            <a:avLst/>
          </a:prstGeom>
        </p:spPr>
      </p:pic>
      <p:pic>
        <p:nvPicPr>
          <p:cNvPr id="12" name="图片 11">
            <a:extLst>
              <a:ext uri="{FF2B5EF4-FFF2-40B4-BE49-F238E27FC236}">
                <a16:creationId xmlns:a16="http://schemas.microsoft.com/office/drawing/2014/main" id="{76FB57DC-D989-4229-AF4E-4FAA9923D3CE}"/>
              </a:ext>
            </a:extLst>
          </p:cNvPr>
          <p:cNvPicPr>
            <a:picLocks noChangeAspect="1"/>
          </p:cNvPicPr>
          <p:nvPr/>
        </p:nvPicPr>
        <p:blipFill>
          <a:blip r:embed="rId10"/>
          <a:stretch>
            <a:fillRect/>
          </a:stretch>
        </p:blipFill>
        <p:spPr>
          <a:xfrm>
            <a:off x="7112455" y="4853616"/>
            <a:ext cx="3286149" cy="485779"/>
          </a:xfrm>
          <a:prstGeom prst="rect">
            <a:avLst/>
          </a:prstGeom>
        </p:spPr>
      </p:pic>
      <p:pic>
        <p:nvPicPr>
          <p:cNvPr id="14" name="图片 13">
            <a:extLst>
              <a:ext uri="{FF2B5EF4-FFF2-40B4-BE49-F238E27FC236}">
                <a16:creationId xmlns:a16="http://schemas.microsoft.com/office/drawing/2014/main" id="{FC8C03B1-4207-4C63-8C39-A8D219AE7221}"/>
              </a:ext>
            </a:extLst>
          </p:cNvPr>
          <p:cNvPicPr>
            <a:picLocks noChangeAspect="1"/>
          </p:cNvPicPr>
          <p:nvPr/>
        </p:nvPicPr>
        <p:blipFill>
          <a:blip r:embed="rId11"/>
          <a:stretch>
            <a:fillRect/>
          </a:stretch>
        </p:blipFill>
        <p:spPr>
          <a:xfrm>
            <a:off x="955997" y="2110943"/>
            <a:ext cx="1100146" cy="519116"/>
          </a:xfrm>
          <a:prstGeom prst="rect">
            <a:avLst/>
          </a:prstGeom>
        </p:spPr>
      </p:pic>
      <p:pic>
        <p:nvPicPr>
          <p:cNvPr id="16" name="图片 15">
            <a:extLst>
              <a:ext uri="{FF2B5EF4-FFF2-40B4-BE49-F238E27FC236}">
                <a16:creationId xmlns:a16="http://schemas.microsoft.com/office/drawing/2014/main" id="{692ABAAB-732D-47F2-A934-B7EBDE23A8FE}"/>
              </a:ext>
            </a:extLst>
          </p:cNvPr>
          <p:cNvPicPr>
            <a:picLocks noChangeAspect="1"/>
          </p:cNvPicPr>
          <p:nvPr/>
        </p:nvPicPr>
        <p:blipFill>
          <a:blip r:embed="rId12"/>
          <a:stretch>
            <a:fillRect/>
          </a:stretch>
        </p:blipFill>
        <p:spPr>
          <a:xfrm>
            <a:off x="6929089" y="3083856"/>
            <a:ext cx="3190898" cy="538166"/>
          </a:xfrm>
          <a:prstGeom prst="rect">
            <a:avLst/>
          </a:prstGeom>
        </p:spPr>
      </p:pic>
      <p:pic>
        <p:nvPicPr>
          <p:cNvPr id="18" name="图片 17">
            <a:extLst>
              <a:ext uri="{FF2B5EF4-FFF2-40B4-BE49-F238E27FC236}">
                <a16:creationId xmlns:a16="http://schemas.microsoft.com/office/drawing/2014/main" id="{3BA1E459-9D38-4168-90AF-8D6EBBD919D1}"/>
              </a:ext>
            </a:extLst>
          </p:cNvPr>
          <p:cNvPicPr>
            <a:picLocks noChangeAspect="1"/>
          </p:cNvPicPr>
          <p:nvPr/>
        </p:nvPicPr>
        <p:blipFill>
          <a:blip r:embed="rId13"/>
          <a:stretch>
            <a:fillRect/>
          </a:stretch>
        </p:blipFill>
        <p:spPr>
          <a:xfrm>
            <a:off x="2508247" y="2089517"/>
            <a:ext cx="876306" cy="557217"/>
          </a:xfrm>
          <a:prstGeom prst="rect">
            <a:avLst/>
          </a:prstGeom>
        </p:spPr>
      </p:pic>
      <p:pic>
        <p:nvPicPr>
          <p:cNvPr id="20" name="图片 19">
            <a:extLst>
              <a:ext uri="{FF2B5EF4-FFF2-40B4-BE49-F238E27FC236}">
                <a16:creationId xmlns:a16="http://schemas.microsoft.com/office/drawing/2014/main" id="{BE470664-65AA-45AA-8A17-E3BAC962630A}"/>
              </a:ext>
            </a:extLst>
          </p:cNvPr>
          <p:cNvPicPr>
            <a:picLocks noChangeAspect="1"/>
          </p:cNvPicPr>
          <p:nvPr/>
        </p:nvPicPr>
        <p:blipFill>
          <a:blip r:embed="rId14"/>
          <a:stretch>
            <a:fillRect/>
          </a:stretch>
        </p:blipFill>
        <p:spPr>
          <a:xfrm>
            <a:off x="3916669" y="2105855"/>
            <a:ext cx="1524011" cy="528641"/>
          </a:xfrm>
          <a:prstGeom prst="rect">
            <a:avLst/>
          </a:prstGeom>
        </p:spPr>
      </p:pic>
      <p:sp>
        <p:nvSpPr>
          <p:cNvPr id="23" name="Content Placeholder 2">
            <a:extLst>
              <a:ext uri="{FF2B5EF4-FFF2-40B4-BE49-F238E27FC236}">
                <a16:creationId xmlns:a16="http://schemas.microsoft.com/office/drawing/2014/main" id="{8FA04584-7126-4429-96D4-551884D0AA34}"/>
              </a:ext>
            </a:extLst>
          </p:cNvPr>
          <p:cNvSpPr txBox="1">
            <a:spLocks noGrp="1"/>
          </p:cNvSpPr>
          <p:nvPr/>
        </p:nvSpPr>
        <p:spPr>
          <a:xfrm>
            <a:off x="6465614" y="1366483"/>
            <a:ext cx="5391704" cy="47235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P0</a:t>
            </a:r>
            <a:r>
              <a:rPr lang="zh-CN" altLang="en-US" sz="1600" dirty="0">
                <a:ea typeface="宋体" panose="02010600030101010101" pitchFamily="2" charset="-122"/>
                <a:sym typeface="+mn-ea"/>
              </a:rPr>
              <a:t>代表分类准确性，即</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pic>
        <p:nvPicPr>
          <p:cNvPr id="24" name="图片 23">
            <a:extLst>
              <a:ext uri="{FF2B5EF4-FFF2-40B4-BE49-F238E27FC236}">
                <a16:creationId xmlns:a16="http://schemas.microsoft.com/office/drawing/2014/main" id="{87057CB7-6576-43B6-891C-5EBFA5E31A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6225" y="2754065"/>
            <a:ext cx="2088008" cy="1398510"/>
          </a:xfrm>
          <a:prstGeom prst="rect">
            <a:avLst/>
          </a:prstGeom>
        </p:spPr>
      </p:pic>
    </p:spTree>
    <p:custDataLst>
      <p:tags r:id="rId2"/>
    </p:custDataLst>
    <p:extLst>
      <p:ext uri="{BB962C8B-B14F-4D97-AF65-F5344CB8AC3E}">
        <p14:creationId xmlns:p14="http://schemas.microsoft.com/office/powerpoint/2010/main" val="239624903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2"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715134" cy="5691729"/>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b="1" dirty="0">
                <a:ea typeface="宋体" panose="02010600030101010101" pitchFamily="2" charset="-122"/>
                <a:sym typeface="+mn-ea"/>
              </a:rPr>
              <a:t>为什么选择</a:t>
            </a:r>
            <a:r>
              <a:rPr lang="en-US" altLang="zh-CN" sz="1600" b="1" dirty="0">
                <a:ea typeface="宋体" panose="02010600030101010101" pitchFamily="2" charset="-122"/>
                <a:sym typeface="+mn-ea"/>
              </a:rPr>
              <a:t>Kappa</a:t>
            </a:r>
            <a:r>
              <a:rPr lang="zh-CN" altLang="en-US" sz="1600" b="1" dirty="0">
                <a:ea typeface="宋体" panose="02010600030101010101" pitchFamily="2" charset="-122"/>
                <a:sym typeface="+mn-ea"/>
              </a:rPr>
              <a:t>指标：</a:t>
            </a:r>
            <a:endParaRPr lang="en-US" altLang="zh-CN" sz="1600" b="1"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如果选择</a:t>
            </a:r>
            <a:r>
              <a:rPr lang="en-US" altLang="zh-CN" sz="1600" dirty="0">
                <a:ea typeface="宋体" panose="02010600030101010101" pitchFamily="2" charset="-122"/>
                <a:sym typeface="+mn-ea"/>
              </a:rPr>
              <a:t>Accuracy</a:t>
            </a:r>
            <a:r>
              <a:rPr lang="zh-CN" altLang="en-US" sz="1600" dirty="0">
                <a:ea typeface="宋体" panose="02010600030101010101" pitchFamily="2" charset="-122"/>
                <a:sym typeface="+mn-ea"/>
              </a:rPr>
              <a:t>，因为样本存在不均衡，即</a:t>
            </a:r>
            <a:r>
              <a:rPr lang="en-US" altLang="zh-CN" sz="1600" dirty="0">
                <a:ea typeface="宋体" panose="02010600030101010101" pitchFamily="2" charset="-122"/>
                <a:sym typeface="+mn-ea"/>
              </a:rPr>
              <a:t>O</a:t>
            </a:r>
            <a:r>
              <a:rPr lang="zh-CN" altLang="en-US" sz="1600" dirty="0">
                <a:ea typeface="宋体" panose="02010600030101010101" pitchFamily="2" charset="-122"/>
                <a:sym typeface="+mn-ea"/>
              </a:rPr>
              <a:t>类非常多，模型容易偏向大类别，放弃小类别，比如</a:t>
            </a:r>
            <a:r>
              <a:rPr lang="en-US" altLang="zh-CN" sz="1600" dirty="0">
                <a:ea typeface="宋体" panose="02010600030101010101" pitchFamily="2" charset="-122"/>
                <a:sym typeface="+mn-ea"/>
              </a:rPr>
              <a:t>O</a:t>
            </a:r>
            <a:r>
              <a:rPr lang="zh-CN" altLang="en-US" sz="1600" dirty="0">
                <a:ea typeface="宋体" panose="02010600030101010101" pitchFamily="2" charset="-122"/>
                <a:sym typeface="+mn-ea"/>
              </a:rPr>
              <a:t>类的比例占比</a:t>
            </a:r>
            <a:r>
              <a:rPr lang="en-US" altLang="zh-CN" sz="1600" dirty="0">
                <a:ea typeface="宋体" panose="02010600030101010101" pitchFamily="2" charset="-122"/>
                <a:sym typeface="+mn-ea"/>
              </a:rPr>
              <a:t>96%</a:t>
            </a:r>
            <a:r>
              <a:rPr lang="zh-CN" altLang="en-US" sz="1600" dirty="0">
                <a:ea typeface="宋体" panose="02010600030101010101" pitchFamily="2" charset="-122"/>
                <a:sym typeface="+mn-ea"/>
              </a:rPr>
              <a:t>，直接全部预测为</a:t>
            </a:r>
            <a:r>
              <a:rPr lang="en-US" altLang="zh-CN" sz="1600" dirty="0">
                <a:ea typeface="宋体" panose="02010600030101010101" pitchFamily="2" charset="-122"/>
                <a:sym typeface="+mn-ea"/>
              </a:rPr>
              <a:t>O</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accuracy</a:t>
            </a:r>
            <a:r>
              <a:rPr lang="zh-CN" altLang="en-US" sz="1600" dirty="0">
                <a:ea typeface="宋体" panose="02010600030101010101" pitchFamily="2" charset="-122"/>
                <a:sym typeface="+mn-ea"/>
              </a:rPr>
              <a:t>可以达到</a:t>
            </a:r>
            <a:r>
              <a:rPr lang="en-US" altLang="zh-CN" sz="1600" dirty="0">
                <a:ea typeface="宋体" panose="02010600030101010101" pitchFamily="2" charset="-122"/>
                <a:sym typeface="+mn-ea"/>
              </a:rPr>
              <a:t>96%</a:t>
            </a:r>
          </a:p>
          <a:p>
            <a:pPr>
              <a:lnSpc>
                <a:spcPct val="150000"/>
              </a:lnSpc>
            </a:pPr>
            <a:r>
              <a:rPr lang="en-US" altLang="zh-CN" sz="1600" dirty="0">
                <a:ea typeface="宋体" panose="02010600030101010101" pitchFamily="2" charset="-122"/>
                <a:sym typeface="+mn-ea"/>
              </a:rPr>
              <a:t>Kappa</a:t>
            </a:r>
            <a:r>
              <a:rPr lang="zh-CN" altLang="en-US" sz="1600" dirty="0">
                <a:ea typeface="宋体" panose="02010600030101010101" pitchFamily="2" charset="-122"/>
                <a:sym typeface="+mn-ea"/>
              </a:rPr>
              <a:t>指标，能够惩罚模型的“偏向性”，相比</a:t>
            </a:r>
            <a:r>
              <a:rPr lang="en-US" altLang="zh-CN" sz="1600" dirty="0">
                <a:ea typeface="宋体" panose="02010600030101010101" pitchFamily="2" charset="-122"/>
                <a:sym typeface="+mn-ea"/>
              </a:rPr>
              <a:t>Accuracy</a:t>
            </a:r>
            <a:r>
              <a:rPr lang="zh-CN" altLang="en-US" sz="1600" dirty="0">
                <a:ea typeface="宋体" panose="02010600030101010101" pitchFamily="2" charset="-122"/>
                <a:sym typeface="+mn-ea"/>
              </a:rPr>
              <a:t>更能反映样本的分类结果</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根据</a:t>
            </a:r>
            <a:r>
              <a:rPr lang="en-US" altLang="zh-CN" sz="1600" dirty="0">
                <a:ea typeface="宋体" panose="02010600030101010101" pitchFamily="2" charset="-122"/>
                <a:sym typeface="+mn-ea"/>
              </a:rPr>
              <a:t>kappa</a:t>
            </a:r>
            <a:r>
              <a:rPr lang="zh-CN" altLang="en-US" sz="1600" dirty="0">
                <a:ea typeface="宋体" panose="02010600030101010101" pitchFamily="2" charset="-122"/>
                <a:sym typeface="+mn-ea"/>
              </a:rPr>
              <a:t>的计算公式，越不平衡的混淆矩阵，</a:t>
            </a:r>
            <a:r>
              <a:rPr lang="en-US" altLang="zh-CN" sz="1600" dirty="0">
                <a:ea typeface="宋体" panose="02010600030101010101" pitchFamily="2" charset="-122"/>
                <a:sym typeface="+mn-ea"/>
              </a:rPr>
              <a:t>Pe</a:t>
            </a:r>
            <a:r>
              <a:rPr lang="zh-CN" altLang="en-US" sz="1600" dirty="0">
                <a:ea typeface="宋体" panose="02010600030101010101" pitchFamily="2" charset="-122"/>
                <a:sym typeface="+mn-ea"/>
              </a:rPr>
              <a:t> 越高，</a:t>
            </a:r>
            <a:r>
              <a:rPr lang="en-US" altLang="zh-CN" sz="1600" dirty="0">
                <a:ea typeface="宋体" panose="02010600030101010101" pitchFamily="2" charset="-122"/>
                <a:sym typeface="+mn-ea"/>
              </a:rPr>
              <a:t>kappa</a:t>
            </a:r>
            <a:r>
              <a:rPr lang="zh-CN" altLang="en-US" sz="1600" dirty="0">
                <a:ea typeface="宋体" panose="02010600030101010101" pitchFamily="2" charset="-122"/>
                <a:sym typeface="+mn-ea"/>
              </a:rPr>
              <a:t>值就越低，正好能够给“偏向性”强的模型打低分。</a:t>
            </a:r>
          </a:p>
          <a:p>
            <a:pPr marL="0" indent="0">
              <a:lnSpc>
                <a:spcPct val="150000"/>
              </a:lnSpc>
              <a:buNone/>
            </a:pPr>
            <a:endParaRPr lang="en-US" altLang="zh-CN" sz="1600" dirty="0">
              <a:ea typeface="宋体" panose="02010600030101010101" pitchFamily="2" charset="-122"/>
              <a:sym typeface="+mn-ea"/>
            </a:endParaRPr>
          </a:p>
        </p:txBody>
      </p:sp>
      <p:pic>
        <p:nvPicPr>
          <p:cNvPr id="4" name="图片 3">
            <a:extLst>
              <a:ext uri="{FF2B5EF4-FFF2-40B4-BE49-F238E27FC236}">
                <a16:creationId xmlns:a16="http://schemas.microsoft.com/office/drawing/2014/main" id="{D6D44C3A-858C-47F2-87A0-5E2D517F44A6}"/>
              </a:ext>
            </a:extLst>
          </p:cNvPr>
          <p:cNvPicPr>
            <a:picLocks noChangeAspect="1"/>
          </p:cNvPicPr>
          <p:nvPr/>
        </p:nvPicPr>
        <p:blipFill>
          <a:blip r:embed="rId8"/>
          <a:stretch>
            <a:fillRect/>
          </a:stretch>
        </p:blipFill>
        <p:spPr>
          <a:xfrm>
            <a:off x="7082803" y="2743575"/>
            <a:ext cx="2424130" cy="738193"/>
          </a:xfrm>
          <a:prstGeom prst="rect">
            <a:avLst/>
          </a:prstGeom>
        </p:spPr>
      </p:pic>
      <p:pic>
        <p:nvPicPr>
          <p:cNvPr id="6" name="图片 5">
            <a:extLst>
              <a:ext uri="{FF2B5EF4-FFF2-40B4-BE49-F238E27FC236}">
                <a16:creationId xmlns:a16="http://schemas.microsoft.com/office/drawing/2014/main" id="{6407FFD3-C77D-4E95-89FC-015E776D5669}"/>
              </a:ext>
            </a:extLst>
          </p:cNvPr>
          <p:cNvPicPr>
            <a:picLocks noChangeAspect="1"/>
          </p:cNvPicPr>
          <p:nvPr/>
        </p:nvPicPr>
        <p:blipFill>
          <a:blip r:embed="rId9"/>
          <a:stretch>
            <a:fillRect/>
          </a:stretch>
        </p:blipFill>
        <p:spPr>
          <a:xfrm>
            <a:off x="7130613" y="2048244"/>
            <a:ext cx="1590687" cy="514354"/>
          </a:xfrm>
          <a:prstGeom prst="rect">
            <a:avLst/>
          </a:prstGeom>
        </p:spPr>
      </p:pic>
      <p:sp>
        <p:nvSpPr>
          <p:cNvPr id="9" name="Content Placeholder 2">
            <a:extLst>
              <a:ext uri="{FF2B5EF4-FFF2-40B4-BE49-F238E27FC236}">
                <a16:creationId xmlns:a16="http://schemas.microsoft.com/office/drawing/2014/main" id="{8672BEC7-A863-4506-90C3-45977EB9C720}"/>
              </a:ext>
            </a:extLst>
          </p:cNvPr>
          <p:cNvSpPr txBox="1">
            <a:spLocks noGrp="1"/>
          </p:cNvSpPr>
          <p:nvPr/>
        </p:nvSpPr>
        <p:spPr>
          <a:xfrm>
            <a:off x="6926728" y="1318671"/>
            <a:ext cx="4780247" cy="462194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基于混淆矩阵的</a:t>
            </a:r>
            <a:r>
              <a:rPr lang="en-US" altLang="zh-CN" sz="1600" dirty="0">
                <a:ea typeface="宋体" panose="02010600030101010101" pitchFamily="2" charset="-122"/>
                <a:sym typeface="+mn-ea"/>
              </a:rPr>
              <a:t>Kappa</a:t>
            </a:r>
            <a:r>
              <a:rPr lang="zh-CN" altLang="en-US" sz="1600" dirty="0">
                <a:ea typeface="宋体" panose="02010600030101010101" pitchFamily="2" charset="-122"/>
                <a:sym typeface="+mn-ea"/>
              </a:rPr>
              <a:t>计算：</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Kappa</a:t>
            </a:r>
            <a:r>
              <a:rPr lang="zh-CN" altLang="en-US" sz="1600" dirty="0">
                <a:ea typeface="宋体" panose="02010600030101010101" pitchFamily="2" charset="-122"/>
                <a:sym typeface="+mn-ea"/>
              </a:rPr>
              <a:t>计算结果为 </a:t>
            </a:r>
            <a:r>
              <a:rPr lang="en-US" altLang="zh-CN" sz="1600" dirty="0">
                <a:ea typeface="宋体" panose="02010600030101010101" pitchFamily="2" charset="-122"/>
                <a:sym typeface="+mn-ea"/>
              </a:rPr>
              <a:t>[-1, 1]</a:t>
            </a:r>
            <a:r>
              <a:rPr lang="zh-CN" altLang="en-US" sz="1600" dirty="0">
                <a:ea typeface="宋体" panose="02010600030101010101" pitchFamily="2" charset="-122"/>
                <a:sym typeface="+mn-ea"/>
              </a:rPr>
              <a:t>，通常大于</a:t>
            </a:r>
            <a:r>
              <a:rPr lang="en-US" altLang="zh-CN" sz="1600" dirty="0">
                <a:ea typeface="宋体" panose="02010600030101010101" pitchFamily="2" charset="-122"/>
                <a:sym typeface="+mn-ea"/>
              </a:rPr>
              <a:t>0</a:t>
            </a:r>
          </a:p>
        </p:txBody>
      </p:sp>
      <p:pic>
        <p:nvPicPr>
          <p:cNvPr id="8" name="图片 7">
            <a:extLst>
              <a:ext uri="{FF2B5EF4-FFF2-40B4-BE49-F238E27FC236}">
                <a16:creationId xmlns:a16="http://schemas.microsoft.com/office/drawing/2014/main" id="{A2C5E52E-C16E-4738-AE31-3C4077380F5B}"/>
              </a:ext>
            </a:extLst>
          </p:cNvPr>
          <p:cNvPicPr>
            <a:picLocks noChangeAspect="1"/>
          </p:cNvPicPr>
          <p:nvPr/>
        </p:nvPicPr>
        <p:blipFill>
          <a:blip r:embed="rId10"/>
          <a:stretch>
            <a:fillRect/>
          </a:stretch>
        </p:blipFill>
        <p:spPr>
          <a:xfrm>
            <a:off x="7172447" y="3816869"/>
            <a:ext cx="4014817" cy="695330"/>
          </a:xfrm>
          <a:prstGeom prst="rect">
            <a:avLst/>
          </a:prstGeom>
        </p:spPr>
      </p:pic>
    </p:spTree>
    <p:custDataLst>
      <p:tags r:id="rId2"/>
    </p:custDataLst>
    <p:extLst>
      <p:ext uri="{BB962C8B-B14F-4D97-AF65-F5344CB8AC3E}">
        <p14:creationId xmlns:p14="http://schemas.microsoft.com/office/powerpoint/2010/main" val="407275710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6"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NER </a:t>
            </a:r>
            <a:r>
              <a:rPr lang="zh-CN" altLang="en-US" sz="1800" dirty="0">
                <a:ea typeface="宋体" panose="02010600030101010101" pitchFamily="2" charset="-122"/>
                <a:sym typeface="+mn-ea"/>
              </a:rPr>
              <a:t>命名实体识别（</a:t>
            </a:r>
            <a:r>
              <a:rPr lang="en-US" altLang="zh-CN" sz="1800" dirty="0">
                <a:ea typeface="宋体" panose="02010600030101010101" pitchFamily="2" charset="-122"/>
                <a:sym typeface="+mn-ea"/>
              </a:rPr>
              <a:t>Named-Entity Recognition</a:t>
            </a:r>
            <a:r>
              <a:rPr lang="zh-CN" altLang="en-US" sz="1800" dirty="0">
                <a:ea typeface="宋体" panose="02010600030101010101" pitchFamily="2" charset="-122"/>
                <a:sym typeface="+mn-ea"/>
              </a:rPr>
              <a:t>）</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从文本中找到任何你想要的东西，可以是某个字，某个词，或者某个短语</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这些命名通常被分成不同的类别，比如：人名、地名、机构名</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通常采用序列标注（</a:t>
            </a:r>
            <a:r>
              <a:rPr lang="en-US" altLang="zh-CN" sz="1800" dirty="0">
                <a:ea typeface="宋体" panose="02010600030101010101" pitchFamily="2" charset="-122"/>
                <a:sym typeface="+mn-ea"/>
              </a:rPr>
              <a:t>Sequence Tagging</a:t>
            </a:r>
            <a:r>
              <a:rPr lang="zh-CN" altLang="en-US" sz="1800" dirty="0">
                <a:ea typeface="宋体" panose="02010600030101010101" pitchFamily="2" charset="-122"/>
                <a:sym typeface="+mn-ea"/>
              </a:rPr>
              <a:t>）</a:t>
            </a:r>
            <a:endParaRPr lang="en-US" altLang="zh-CN"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p:txBody>
      </p:sp>
      <p:sp>
        <p:nvSpPr>
          <p:cNvPr id="5" name="Content Placeholder 2">
            <a:extLst>
              <a:ext uri="{FF2B5EF4-FFF2-40B4-BE49-F238E27FC236}">
                <a16:creationId xmlns:a16="http://schemas.microsoft.com/office/drawing/2014/main" id="{89D18BEA-09FA-45F3-9AA4-7574C6053AC8}"/>
              </a:ext>
            </a:extLst>
          </p:cNvPr>
          <p:cNvSpPr txBox="1">
            <a:spLocks noGrp="1"/>
          </p:cNvSpPr>
          <p:nvPr/>
        </p:nvSpPr>
        <p:spPr>
          <a:xfrm>
            <a:off x="6272736" y="1121446"/>
            <a:ext cx="5715134"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统计学的方法</a:t>
            </a:r>
            <a:endParaRPr lang="en-US" altLang="zh-CN" sz="1800" dirty="0">
              <a:ea typeface="宋体" panose="02010600030101010101" pitchFamily="2" charset="-122"/>
              <a:sym typeface="+mn-ea"/>
            </a:endParaRPr>
          </a:p>
          <a:p>
            <a:pPr>
              <a:lnSpc>
                <a:spcPct val="150000"/>
              </a:lnSpc>
            </a:pPr>
            <a:r>
              <a:rPr lang="zh-CN" altLang="en-US" sz="1800" dirty="0">
                <a:ea typeface="宋体" panose="02010600030101010101" pitchFamily="2" charset="-122"/>
                <a:sym typeface="+mn-ea"/>
              </a:rPr>
              <a:t>隐马尔科夫模型 </a:t>
            </a:r>
            <a:r>
              <a:rPr lang="en-US" altLang="zh-CN" sz="1800" dirty="0">
                <a:ea typeface="宋体" panose="02010600030101010101" pitchFamily="2" charset="-122"/>
                <a:sym typeface="+mn-ea"/>
              </a:rPr>
              <a:t>Hidden Markov Model, HMM</a:t>
            </a:r>
          </a:p>
          <a:p>
            <a:pPr>
              <a:lnSpc>
                <a:spcPct val="150000"/>
              </a:lnSpc>
            </a:pPr>
            <a:r>
              <a:rPr lang="zh-CN" altLang="en-US" sz="1800" dirty="0">
                <a:ea typeface="宋体" panose="02010600030101010101" pitchFamily="2" charset="-122"/>
                <a:sym typeface="+mn-ea"/>
              </a:rPr>
              <a:t>条件随机场 </a:t>
            </a:r>
            <a:r>
              <a:rPr lang="en-US" altLang="zh-CN" sz="1800" dirty="0">
                <a:ea typeface="宋体" panose="02010600030101010101" pitchFamily="2" charset="-122"/>
                <a:sym typeface="+mn-ea"/>
              </a:rPr>
              <a:t>Conditional Random Field, CRF</a:t>
            </a:r>
          </a:p>
          <a:p>
            <a:pPr>
              <a:lnSpc>
                <a:spcPct val="150000"/>
              </a:lnSpc>
            </a:pP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深度学习方法</a:t>
            </a:r>
          </a:p>
          <a:p>
            <a:pPr>
              <a:lnSpc>
                <a:spcPct val="150000"/>
              </a:lnSpc>
            </a:pPr>
            <a:r>
              <a:rPr lang="en-US" altLang="zh-CN" sz="1800" dirty="0">
                <a:ea typeface="宋体" panose="02010600030101010101" pitchFamily="2" charset="-122"/>
                <a:sym typeface="+mn-ea"/>
              </a:rPr>
              <a:t>LSTM / Bi-LSTM</a:t>
            </a:r>
          </a:p>
          <a:p>
            <a:pPr>
              <a:lnSpc>
                <a:spcPct val="150000"/>
              </a:lnSpc>
            </a:pPr>
            <a:r>
              <a:rPr lang="en-US" altLang="zh-CN" sz="1800" dirty="0">
                <a:ea typeface="宋体" panose="02010600030101010101" pitchFamily="2" charset="-122"/>
                <a:sym typeface="+mn-ea"/>
              </a:rPr>
              <a:t>LSTM + CRF</a:t>
            </a:r>
          </a:p>
          <a:p>
            <a:pPr>
              <a:lnSpc>
                <a:spcPct val="150000"/>
              </a:lnSpc>
            </a:pPr>
            <a:r>
              <a:rPr lang="en-US" altLang="zh-CN" sz="1800" dirty="0">
                <a:ea typeface="宋体" panose="02010600030101010101" pitchFamily="2" charset="-122"/>
                <a:sym typeface="+mn-ea"/>
              </a:rPr>
              <a:t>BERT + CRF</a:t>
            </a:r>
          </a:p>
          <a:p>
            <a:pPr>
              <a:lnSpc>
                <a:spcPct val="150000"/>
              </a:lnSpc>
            </a:pPr>
            <a:endParaRPr lang="zh-CN" altLang="en-US"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p:txBody>
      </p:sp>
    </p:spTree>
    <p:custDataLst>
      <p:tags r:id="rId2"/>
    </p:custDataLst>
    <p:extLst>
      <p:ext uri="{BB962C8B-B14F-4D97-AF65-F5344CB8AC3E}">
        <p14:creationId xmlns:p14="http://schemas.microsoft.com/office/powerpoint/2010/main" val="218467919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0"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Thinking</a:t>
            </a:r>
            <a:r>
              <a:rPr lang="zh-CN" altLang="en-US" sz="1800" dirty="0">
                <a:solidFill>
                  <a:srgbClr val="FF0000"/>
                </a:solidFill>
                <a:ea typeface="宋体" panose="02010600030101010101" pitchFamily="2" charset="-122"/>
                <a:sym typeface="+mn-ea"/>
              </a:rPr>
              <a:t>：为什么不直接使用</a:t>
            </a:r>
            <a:r>
              <a:rPr lang="en-US" altLang="zh-CN" sz="1800" dirty="0">
                <a:solidFill>
                  <a:srgbClr val="FF0000"/>
                </a:solidFill>
                <a:ea typeface="宋体" panose="02010600030101010101" pitchFamily="2" charset="-122"/>
                <a:sym typeface="+mn-ea"/>
              </a:rPr>
              <a:t>LSTM</a:t>
            </a:r>
            <a:r>
              <a:rPr lang="zh-CN" altLang="en-US" sz="1800" dirty="0">
                <a:solidFill>
                  <a:srgbClr val="FF0000"/>
                </a:solidFill>
                <a:ea typeface="宋体" panose="02010600030101010101" pitchFamily="2" charset="-122"/>
                <a:sym typeface="+mn-ea"/>
              </a:rPr>
              <a:t>？要用</a:t>
            </a:r>
            <a:r>
              <a:rPr lang="en-US" altLang="zh-CN" sz="1800" dirty="0">
                <a:solidFill>
                  <a:srgbClr val="FF0000"/>
                </a:solidFill>
                <a:ea typeface="宋体" panose="02010600030101010101" pitchFamily="2" charset="-122"/>
                <a:sym typeface="+mn-ea"/>
              </a:rPr>
              <a:t>LSTM + CRF</a:t>
            </a:r>
            <a:r>
              <a:rPr lang="zh-CN" altLang="en-US" sz="1800" dirty="0">
                <a:solidFill>
                  <a:srgbClr val="FF0000"/>
                </a:solidFill>
                <a:ea typeface="宋体" panose="02010600030101010101" pitchFamily="2" charset="-122"/>
                <a:sym typeface="+mn-ea"/>
              </a:rPr>
              <a:t>？</a:t>
            </a:r>
            <a:endParaRPr lang="en-US" altLang="zh-CN" sz="1800" dirty="0">
              <a:solidFill>
                <a:srgbClr val="FF0000"/>
              </a:solidFill>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序列标注问题本质上是分类问题，</a:t>
            </a:r>
            <a:r>
              <a:rPr lang="en-US" altLang="zh-CN" sz="1800" dirty="0">
                <a:ea typeface="宋体" panose="02010600030101010101" pitchFamily="2" charset="-122"/>
                <a:sym typeface="+mn-ea"/>
              </a:rPr>
              <a:t>LSTM</a:t>
            </a:r>
            <a:r>
              <a:rPr lang="zh-CN" altLang="en-US" sz="1800" dirty="0">
                <a:ea typeface="宋体" panose="02010600030101010101" pitchFamily="2" charset="-122"/>
                <a:sym typeface="+mn-ea"/>
              </a:rPr>
              <a:t>很合适进行序列标注，但是会引入一个问题：每个时刻的输出没有考虑上一时刻的输出。</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即，在利用</a:t>
            </a:r>
            <a:r>
              <a:rPr lang="en-US" altLang="zh-CN" sz="1800" dirty="0">
                <a:ea typeface="宋体" panose="02010600030101010101" pitchFamily="2" charset="-122"/>
                <a:sym typeface="+mn-ea"/>
              </a:rPr>
              <a:t>LSTM</a:t>
            </a:r>
            <a:r>
              <a:rPr lang="zh-CN" altLang="en-US" sz="1800" dirty="0">
                <a:ea typeface="宋体" panose="02010600030101010101" pitchFamily="2" charset="-122"/>
                <a:sym typeface="+mn-ea"/>
              </a:rPr>
              <a:t>进行序列建模时，只考虑了输入序列的信息，即单词信息，但是没有考虑标签信息，即输出标签信息。</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以“中原银行 的 快速贷”为例，</a:t>
            </a:r>
            <a:r>
              <a:rPr lang="en-US" altLang="zh-CN" sz="1800" dirty="0">
                <a:ea typeface="宋体" panose="02010600030101010101" pitchFamily="2" charset="-122"/>
                <a:sym typeface="+mn-ea"/>
              </a:rPr>
              <a:t>LSTM</a:t>
            </a:r>
            <a:r>
              <a:rPr lang="zh-CN" altLang="en-US" sz="1800" dirty="0">
                <a:ea typeface="宋体" panose="02010600030101010101" pitchFamily="2" charset="-122"/>
                <a:sym typeface="+mn-ea"/>
              </a:rPr>
              <a:t>输出“快”的标签是</a:t>
            </a:r>
            <a:r>
              <a:rPr lang="en-US" altLang="zh-CN" sz="1800" dirty="0">
                <a:ea typeface="宋体" panose="02010600030101010101" pitchFamily="2" charset="-122"/>
                <a:sym typeface="+mn-ea"/>
              </a:rPr>
              <a:t>B-Product</a:t>
            </a:r>
            <a:r>
              <a:rPr lang="zh-CN" altLang="en-US" sz="1800" dirty="0">
                <a:ea typeface="宋体" panose="02010600030101010101" pitchFamily="2" charset="-122"/>
                <a:sym typeface="+mn-ea"/>
              </a:rPr>
              <a:t>，而“速”的标签可能是“</a:t>
            </a:r>
            <a:r>
              <a:rPr lang="en-US" altLang="zh-CN" sz="1800" dirty="0">
                <a:ea typeface="宋体" panose="02010600030101010101" pitchFamily="2" charset="-122"/>
                <a:sym typeface="+mn-ea"/>
              </a:rPr>
              <a:t>B-Comment-Adj</a:t>
            </a:r>
            <a:r>
              <a:rPr lang="zh-CN" altLang="en-US" sz="1800" dirty="0">
                <a:ea typeface="宋体" panose="02010600030101010101" pitchFamily="2" charset="-122"/>
                <a:sym typeface="+mn-ea"/>
              </a:rPr>
              <a:t>。实际上，</a:t>
            </a:r>
            <a:r>
              <a:rPr lang="en-US" altLang="zh-CN" sz="1800" dirty="0">
                <a:ea typeface="宋体" panose="02010600030101010101" pitchFamily="2" charset="-122"/>
                <a:sym typeface="+mn-ea"/>
              </a:rPr>
              <a:t>I-Product</a:t>
            </a:r>
            <a:r>
              <a:rPr lang="zh-CN" altLang="en-US" sz="1800" dirty="0">
                <a:ea typeface="宋体" panose="02010600030101010101" pitchFamily="2" charset="-122"/>
                <a:sym typeface="+mn-ea"/>
              </a:rPr>
              <a:t>标签更为合适，因为“快速贷”这里是一个产品，在</a:t>
            </a:r>
            <a:r>
              <a:rPr lang="en-US" altLang="zh-CN" sz="1800" dirty="0">
                <a:ea typeface="宋体" panose="02010600030101010101" pitchFamily="2" charset="-122"/>
                <a:sym typeface="+mn-ea"/>
              </a:rPr>
              <a:t>B-Product</a:t>
            </a:r>
            <a:r>
              <a:rPr lang="zh-CN" altLang="en-US" sz="1800" dirty="0">
                <a:ea typeface="宋体" panose="02010600030101010101" pitchFamily="2" charset="-122"/>
                <a:sym typeface="+mn-ea"/>
              </a:rPr>
              <a:t>后面，往往不会是</a:t>
            </a:r>
            <a:r>
              <a:rPr lang="en-US" altLang="zh-CN" sz="1800" dirty="0">
                <a:ea typeface="宋体" panose="02010600030101010101" pitchFamily="2" charset="-122"/>
                <a:sym typeface="+mn-ea"/>
              </a:rPr>
              <a:t>B-Comment-Adj</a:t>
            </a:r>
          </a:p>
        </p:txBody>
      </p:sp>
      <p:sp>
        <p:nvSpPr>
          <p:cNvPr id="5" name="Content Placeholder 2">
            <a:extLst>
              <a:ext uri="{FF2B5EF4-FFF2-40B4-BE49-F238E27FC236}">
                <a16:creationId xmlns:a16="http://schemas.microsoft.com/office/drawing/2014/main" id="{89D18BEA-09FA-45F3-9AA4-7574C6053AC8}"/>
              </a:ext>
            </a:extLst>
          </p:cNvPr>
          <p:cNvSpPr txBox="1">
            <a:spLocks noGrp="1"/>
          </p:cNvSpPr>
          <p:nvPr/>
        </p:nvSpPr>
        <p:spPr>
          <a:xfrm>
            <a:off x="6272736" y="1157302"/>
            <a:ext cx="5715134"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标签转移关系对序列标注任务来说是很重要的，所以需要在</a:t>
            </a:r>
            <a:r>
              <a:rPr lang="en-US" altLang="zh-CN" sz="1800" dirty="0">
                <a:ea typeface="宋体" panose="02010600030101010101" pitchFamily="2" charset="-122"/>
                <a:sym typeface="+mn-ea"/>
              </a:rPr>
              <a:t>LSTM</a:t>
            </a:r>
            <a:r>
              <a:rPr lang="zh-CN" altLang="en-US" sz="1800" dirty="0">
                <a:ea typeface="宋体" panose="02010600030101010101" pitchFamily="2" charset="-122"/>
                <a:sym typeface="+mn-ea"/>
              </a:rPr>
              <a:t>的基础上引入一个标签转移矩阵，即使用</a:t>
            </a:r>
            <a:r>
              <a:rPr lang="en-US" altLang="zh-CN" sz="1800" dirty="0">
                <a:ea typeface="宋体" panose="02010600030101010101" pitchFamily="2" charset="-122"/>
                <a:sym typeface="+mn-ea"/>
              </a:rPr>
              <a:t>CRF</a:t>
            </a: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CRF</a:t>
            </a:r>
            <a:r>
              <a:rPr lang="zh-CN" altLang="en-US" sz="1800" dirty="0">
                <a:ea typeface="宋体" panose="02010600030101010101" pitchFamily="2" charset="-122"/>
                <a:sym typeface="+mn-ea"/>
              </a:rPr>
              <a:t>有两类特征函数：</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）针对观测序列与状态的对应关系 </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比如“快速贷” 是</a:t>
            </a:r>
            <a:r>
              <a:rPr lang="en-US" altLang="zh-CN" sz="1800" dirty="0">
                <a:ea typeface="宋体" panose="02010600030101010101" pitchFamily="2" charset="-122"/>
                <a:sym typeface="+mn-ea"/>
              </a:rPr>
              <a:t>B-Product, I-Product, I-</a:t>
            </a:r>
            <a:r>
              <a:rPr lang="en-US" altLang="zh-CN" sz="1800" dirty="0" err="1">
                <a:ea typeface="宋体" panose="02010600030101010101" pitchFamily="2" charset="-122"/>
                <a:sym typeface="+mn-ea"/>
              </a:rPr>
              <a:t>Porduct</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）针对状态间关系，比如</a:t>
            </a:r>
            <a:r>
              <a:rPr lang="en-US" altLang="zh-CN" sz="1800" dirty="0">
                <a:ea typeface="宋体" panose="02010600030101010101" pitchFamily="2" charset="-122"/>
                <a:sym typeface="+mn-ea"/>
              </a:rPr>
              <a:t>B-Product</a:t>
            </a:r>
            <a:r>
              <a:rPr lang="zh-CN" altLang="en-US" sz="1800" dirty="0">
                <a:ea typeface="宋体" panose="02010600030101010101" pitchFamily="2" charset="-122"/>
                <a:sym typeface="+mn-ea"/>
              </a:rPr>
              <a:t> 后一般跟 </a:t>
            </a:r>
            <a:r>
              <a:rPr lang="en-US" altLang="zh-CN" sz="1800" dirty="0">
                <a:ea typeface="宋体" panose="02010600030101010101" pitchFamily="2" charset="-122"/>
                <a:sym typeface="+mn-ea"/>
              </a:rPr>
              <a:t>I-Product</a:t>
            </a:r>
          </a:p>
          <a:p>
            <a:pPr marL="0" indent="0">
              <a:lnSpc>
                <a:spcPct val="150000"/>
              </a:lnSpc>
              <a:buNone/>
            </a:pPr>
            <a:r>
              <a:rPr lang="zh-CN" altLang="en-US" sz="1800" dirty="0">
                <a:ea typeface="宋体" panose="02010600030101010101" pitchFamily="2" charset="-122"/>
                <a:sym typeface="+mn-ea"/>
              </a:rPr>
              <a:t>在</a:t>
            </a:r>
            <a:r>
              <a:rPr lang="en-US" altLang="zh-CN" sz="1800" dirty="0">
                <a:ea typeface="宋体" panose="02010600030101010101" pitchFamily="2" charset="-122"/>
                <a:sym typeface="+mn-ea"/>
              </a:rPr>
              <a:t>LSTM+CRF</a:t>
            </a:r>
            <a:r>
              <a:rPr lang="zh-CN" altLang="en-US" sz="1800" dirty="0">
                <a:ea typeface="宋体" panose="02010600030101010101" pitchFamily="2" charset="-122"/>
                <a:sym typeface="+mn-ea"/>
              </a:rPr>
              <a:t>模型中，前一类特征函数的输出由</a:t>
            </a:r>
            <a:r>
              <a:rPr lang="en-US" altLang="zh-CN" sz="1800" dirty="0">
                <a:ea typeface="宋体" panose="02010600030101010101" pitchFamily="2" charset="-122"/>
                <a:sym typeface="+mn-ea"/>
              </a:rPr>
              <a:t>LSTM</a:t>
            </a:r>
            <a:r>
              <a:rPr lang="zh-CN" altLang="en-US" sz="1800" dirty="0">
                <a:ea typeface="宋体" panose="02010600030101010101" pitchFamily="2" charset="-122"/>
                <a:sym typeface="+mn-ea"/>
              </a:rPr>
              <a:t>的输出替代，后一类特征函数就变成了标签转移矩阵</a:t>
            </a: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p:txBody>
      </p:sp>
    </p:spTree>
    <p:custDataLst>
      <p:tags r:id="rId2"/>
    </p:custDataLst>
    <p:extLst>
      <p:ext uri="{BB962C8B-B14F-4D97-AF65-F5344CB8AC3E}">
        <p14:creationId xmlns:p14="http://schemas.microsoft.com/office/powerpoint/2010/main" val="18462291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4"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348512"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Bi-LSTM + CRF</a:t>
            </a:r>
            <a:r>
              <a:rPr lang="zh-CN" altLang="en-US" sz="1800" dirty="0">
                <a:solidFill>
                  <a:srgbClr val="FF0000"/>
                </a:solidFill>
                <a:ea typeface="宋体" panose="02010600030101010101" pitchFamily="2" charset="-122"/>
                <a:sym typeface="+mn-ea"/>
              </a:rPr>
              <a:t>使用</a:t>
            </a:r>
            <a:endParaRPr lang="en-US" altLang="zh-CN" sz="1800" dirty="0">
              <a:solidFill>
                <a:srgbClr val="FF0000"/>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Bidirectional LSTM-CRF Models for Sequence Tagging</a:t>
            </a:r>
            <a:r>
              <a:rPr lang="zh-CN" altLang="en-US" sz="1800" dirty="0">
                <a:solidFill>
                  <a:schemeClr val="tx1"/>
                </a:solidFill>
                <a:ea typeface="宋体" panose="02010600030101010101" pitchFamily="2" charset="-122"/>
                <a:sym typeface="+mn-ea"/>
              </a:rPr>
              <a:t>，</a:t>
            </a:r>
            <a:r>
              <a:rPr lang="en-US" altLang="zh-CN" sz="1800" dirty="0">
                <a:solidFill>
                  <a:schemeClr val="tx1"/>
                </a:solidFill>
                <a:ea typeface="宋体" panose="02010600030101010101" pitchFamily="2" charset="-122"/>
                <a:sym typeface="+mn-ea"/>
              </a:rPr>
              <a:t>2015</a:t>
            </a:r>
            <a:r>
              <a:rPr lang="zh-CN" altLang="en-US" sz="1800" dirty="0">
                <a:solidFill>
                  <a:schemeClr val="tx1"/>
                </a:solidFill>
                <a:ea typeface="宋体" panose="02010600030101010101" pitchFamily="2" charset="-122"/>
                <a:sym typeface="+mn-ea"/>
              </a:rPr>
              <a:t>，</a:t>
            </a:r>
            <a:r>
              <a:rPr lang="en-US" altLang="zh-CN" sz="1800" dirty="0">
                <a:solidFill>
                  <a:schemeClr val="tx1"/>
                </a:solidFill>
                <a:ea typeface="宋体" panose="02010600030101010101" pitchFamily="2" charset="-122"/>
                <a:sym typeface="+mn-ea"/>
              </a:rPr>
              <a:t>Baidu Research</a:t>
            </a:r>
          </a:p>
          <a:p>
            <a:pPr marL="0" indent="0">
              <a:lnSpc>
                <a:spcPct val="150000"/>
              </a:lnSpc>
              <a:buNone/>
            </a:pPr>
            <a:r>
              <a:rPr lang="en-US" altLang="zh-CN" sz="1800" dirty="0">
                <a:solidFill>
                  <a:schemeClr val="tx1"/>
                </a:solidFill>
                <a:ea typeface="宋体" panose="02010600030101010101" pitchFamily="2" charset="-122"/>
                <a:sym typeface="+mn-ea"/>
              </a:rPr>
              <a:t>NLP</a:t>
            </a:r>
            <a:r>
              <a:rPr lang="zh-CN" altLang="en-US" sz="1800" dirty="0">
                <a:solidFill>
                  <a:schemeClr val="tx1"/>
                </a:solidFill>
                <a:ea typeface="宋体" panose="02010600030101010101" pitchFamily="2" charset="-122"/>
                <a:sym typeface="+mn-ea"/>
              </a:rPr>
              <a:t>序列标注领域近年来最经典的文章</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https://arxiv.org/pdf/1508.01991.pdf</a:t>
            </a:r>
            <a:endParaRPr lang="en-US" altLang="zh-CN" sz="1800" dirty="0">
              <a:solidFill>
                <a:schemeClr val="tx1"/>
              </a:solidFill>
              <a:ea typeface="宋体" panose="02010600030101010101" pitchFamily="2" charset="-122"/>
              <a:sym typeface="+mn-ea"/>
              <a:hlinkClick r:id="rId8">
                <a:extLst>
                  <a:ext uri="{A12FA001-AC4F-418D-AE19-62706E023703}">
                    <ahyp:hlinkClr xmlns:ahyp="http://schemas.microsoft.com/office/drawing/2018/hyperlinkcolor" val="tx"/>
                  </a:ext>
                </a:extLst>
              </a:hlinkClick>
            </a:endParaRPr>
          </a:p>
          <a:p>
            <a:pPr marL="0" indent="0">
              <a:lnSpc>
                <a:spcPct val="150000"/>
              </a:lnSpc>
              <a:buNone/>
            </a:pPr>
            <a:r>
              <a:rPr lang="zh-CN" altLang="en-US" sz="1800" dirty="0">
                <a:solidFill>
                  <a:schemeClr val="tx1"/>
                </a:solidFill>
                <a:ea typeface="宋体" panose="02010600030101010101" pitchFamily="2" charset="-122"/>
                <a:sym typeface="+mn-ea"/>
              </a:rPr>
              <a:t>这里把</a:t>
            </a:r>
            <a:r>
              <a:rPr lang="en-US" altLang="zh-CN" sz="1800" dirty="0">
                <a:solidFill>
                  <a:schemeClr val="tx1"/>
                </a:solidFill>
                <a:ea typeface="宋体" panose="02010600030101010101" pitchFamily="2" charset="-122"/>
                <a:sym typeface="+mn-ea"/>
              </a:rPr>
              <a:t>Bi-LSTM</a:t>
            </a:r>
            <a:r>
              <a:rPr lang="zh-CN" altLang="en-US" sz="1800" dirty="0">
                <a:solidFill>
                  <a:schemeClr val="tx1"/>
                </a:solidFill>
                <a:ea typeface="宋体" panose="02010600030101010101" pitchFamily="2" charset="-122"/>
                <a:sym typeface="+mn-ea"/>
              </a:rPr>
              <a:t>和</a:t>
            </a:r>
            <a:r>
              <a:rPr lang="en-US" altLang="zh-CN" sz="1800" dirty="0">
                <a:solidFill>
                  <a:schemeClr val="tx1"/>
                </a:solidFill>
                <a:ea typeface="宋体" panose="02010600030101010101" pitchFamily="2" charset="-122"/>
                <a:sym typeface="+mn-ea"/>
              </a:rPr>
              <a:t>CRF</a:t>
            </a:r>
            <a:r>
              <a:rPr lang="zh-CN" altLang="en-US" sz="1800" dirty="0">
                <a:solidFill>
                  <a:schemeClr val="tx1"/>
                </a:solidFill>
                <a:ea typeface="宋体" panose="02010600030101010101" pitchFamily="2" charset="-122"/>
                <a:sym typeface="+mn-ea"/>
              </a:rPr>
              <a:t>融合起来，可以结合发射概率和转移概率。</a:t>
            </a:r>
            <a:r>
              <a:rPr lang="en-US" altLang="zh-CN" sz="1800" dirty="0">
                <a:solidFill>
                  <a:schemeClr val="tx1"/>
                </a:solidFill>
                <a:ea typeface="宋体" panose="02010600030101010101" pitchFamily="2" charset="-122"/>
                <a:sym typeface="+mn-ea"/>
              </a:rPr>
              <a:t>Bi-LSTM</a:t>
            </a:r>
            <a:r>
              <a:rPr lang="zh-CN" altLang="en-US" sz="1800" dirty="0">
                <a:solidFill>
                  <a:schemeClr val="tx1"/>
                </a:solidFill>
                <a:ea typeface="宋体" panose="02010600030101010101" pitchFamily="2" charset="-122"/>
                <a:sym typeface="+mn-ea"/>
              </a:rPr>
              <a:t>的产出只有发射概率，尽管这个发射概率考虑到了上下文，但是毕竟没有转移概率</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CRF</a:t>
            </a:r>
            <a:r>
              <a:rPr lang="zh-CN" altLang="en-US" sz="1800" dirty="0">
                <a:solidFill>
                  <a:schemeClr val="tx1"/>
                </a:solidFill>
                <a:ea typeface="宋体" panose="02010600030101010101" pitchFamily="2" charset="-122"/>
                <a:sym typeface="+mn-ea"/>
              </a:rPr>
              <a:t>可以解决这个问题，比如在词性标注</a:t>
            </a:r>
            <a:r>
              <a:rPr lang="en-US" altLang="zh-CN" sz="1800" dirty="0">
                <a:solidFill>
                  <a:schemeClr val="tx1"/>
                </a:solidFill>
                <a:ea typeface="宋体" panose="02010600030101010101" pitchFamily="2" charset="-122"/>
                <a:sym typeface="+mn-ea"/>
              </a:rPr>
              <a:t>BIO</a:t>
            </a:r>
            <a:r>
              <a:rPr lang="zh-CN" altLang="en-US" sz="1800" dirty="0">
                <a:solidFill>
                  <a:schemeClr val="tx1"/>
                </a:solidFill>
                <a:ea typeface="宋体" panose="02010600030101010101" pitchFamily="2" charset="-122"/>
                <a:sym typeface="+mn-ea"/>
              </a:rPr>
              <a:t>规则中，</a:t>
            </a:r>
            <a:r>
              <a:rPr lang="en-US" altLang="zh-CN" sz="1800" dirty="0">
                <a:solidFill>
                  <a:schemeClr val="tx1"/>
                </a:solidFill>
                <a:ea typeface="宋体" panose="02010600030101010101" pitchFamily="2" charset="-122"/>
                <a:sym typeface="+mn-ea"/>
              </a:rPr>
              <a:t>B-BANK</a:t>
            </a:r>
            <a:r>
              <a:rPr lang="zh-CN" altLang="en-US" sz="1800" dirty="0">
                <a:solidFill>
                  <a:schemeClr val="tx1"/>
                </a:solidFill>
                <a:ea typeface="宋体" panose="02010600030101010101" pitchFamily="2" charset="-122"/>
                <a:sym typeface="+mn-ea"/>
              </a:rPr>
              <a:t>后面不会有</a:t>
            </a:r>
            <a:r>
              <a:rPr lang="en-US" altLang="zh-CN" sz="1800" dirty="0">
                <a:solidFill>
                  <a:schemeClr val="tx1"/>
                </a:solidFill>
                <a:ea typeface="宋体" panose="02010600030101010101" pitchFamily="2" charset="-122"/>
                <a:sym typeface="+mn-ea"/>
              </a:rPr>
              <a:t>I-PRODUCT</a:t>
            </a:r>
          </a:p>
          <a:p>
            <a:pPr marL="0" indent="0">
              <a:lnSpc>
                <a:spcPct val="150000"/>
              </a:lnSpc>
              <a:buNone/>
            </a:pPr>
            <a:r>
              <a:rPr lang="en-US" altLang="zh-CN" sz="1800" dirty="0">
                <a:solidFill>
                  <a:schemeClr val="tx1"/>
                </a:solidFill>
                <a:ea typeface="宋体" panose="02010600030101010101" pitchFamily="2" charset="-122"/>
                <a:sym typeface="+mn-ea"/>
              </a:rPr>
              <a:t>Bi-LSTM+CRF</a:t>
            </a:r>
            <a:r>
              <a:rPr lang="zh-CN" altLang="en-US" sz="1800" dirty="0">
                <a:solidFill>
                  <a:schemeClr val="tx1"/>
                </a:solidFill>
                <a:ea typeface="宋体" panose="02010600030101010101" pitchFamily="2" charset="-122"/>
                <a:sym typeface="+mn-ea"/>
              </a:rPr>
              <a:t>，结合发射概率和转移概率</a:t>
            </a:r>
            <a:endParaRPr lang="en-US" altLang="zh-CN" sz="1800" dirty="0">
              <a:solidFill>
                <a:schemeClr val="tx1"/>
              </a:solidFill>
              <a:ea typeface="宋体" panose="02010600030101010101" pitchFamily="2" charset="-122"/>
              <a:sym typeface="+mn-ea"/>
            </a:endParaRPr>
          </a:p>
        </p:txBody>
      </p:sp>
      <p:sp>
        <p:nvSpPr>
          <p:cNvPr id="5" name="Content Placeholder 2">
            <a:extLst>
              <a:ext uri="{FF2B5EF4-FFF2-40B4-BE49-F238E27FC236}">
                <a16:creationId xmlns:a16="http://schemas.microsoft.com/office/drawing/2014/main" id="{89D18BEA-09FA-45F3-9AA4-7574C6053AC8}"/>
              </a:ext>
            </a:extLst>
          </p:cNvPr>
          <p:cNvSpPr txBox="1">
            <a:spLocks noGrp="1"/>
          </p:cNvSpPr>
          <p:nvPr/>
        </p:nvSpPr>
        <p:spPr>
          <a:xfrm>
            <a:off x="6272736" y="4960477"/>
            <a:ext cx="5715134" cy="502023"/>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a:lnSpc>
                <a:spcPct val="150000"/>
              </a:lnSpc>
              <a:buNone/>
            </a:pPr>
            <a:r>
              <a:rPr lang="zh-CN" altLang="en-US" sz="1800" dirty="0">
                <a:solidFill>
                  <a:schemeClr val="tx1"/>
                </a:solidFill>
                <a:ea typeface="宋体" panose="02010600030101010101" pitchFamily="2" charset="-122"/>
                <a:sym typeface="+mn-ea"/>
              </a:rPr>
              <a:t>序列标注算法，</a:t>
            </a:r>
            <a:r>
              <a:rPr lang="en-US" altLang="zh-CN" sz="1800" dirty="0">
                <a:solidFill>
                  <a:schemeClr val="tx1"/>
                </a:solidFill>
                <a:ea typeface="宋体" panose="02010600030101010101" pitchFamily="2" charset="-122"/>
                <a:sym typeface="+mn-ea"/>
              </a:rPr>
              <a:t>F1 Score</a:t>
            </a:r>
            <a:r>
              <a:rPr lang="zh-CN" altLang="en-US" sz="1800" dirty="0">
                <a:solidFill>
                  <a:schemeClr val="tx1"/>
                </a:solidFill>
                <a:ea typeface="宋体" panose="02010600030101010101" pitchFamily="2" charset="-122"/>
                <a:sym typeface="+mn-ea"/>
              </a:rPr>
              <a:t>结果</a:t>
            </a:r>
            <a:endParaRPr lang="en-US" altLang="zh-CN" sz="1800" dirty="0">
              <a:solidFill>
                <a:schemeClr val="tx1"/>
              </a:solidFill>
              <a:ea typeface="宋体" panose="02010600030101010101" pitchFamily="2" charset="-122"/>
              <a:sym typeface="+mn-ea"/>
            </a:endParaRPr>
          </a:p>
        </p:txBody>
      </p:sp>
      <p:pic>
        <p:nvPicPr>
          <p:cNvPr id="4" name="图片 3">
            <a:extLst>
              <a:ext uri="{FF2B5EF4-FFF2-40B4-BE49-F238E27FC236}">
                <a16:creationId xmlns:a16="http://schemas.microsoft.com/office/drawing/2014/main" id="{5E68F91F-9517-48FA-B0C4-71B1FF9A871B}"/>
              </a:ext>
            </a:extLst>
          </p:cNvPr>
          <p:cNvPicPr>
            <a:picLocks noChangeAspect="1"/>
          </p:cNvPicPr>
          <p:nvPr/>
        </p:nvPicPr>
        <p:blipFill>
          <a:blip r:embed="rId9"/>
          <a:stretch>
            <a:fillRect/>
          </a:stretch>
        </p:blipFill>
        <p:spPr>
          <a:xfrm>
            <a:off x="6474537" y="2429107"/>
            <a:ext cx="5397103" cy="2298288"/>
          </a:xfrm>
          <a:prstGeom prst="rect">
            <a:avLst/>
          </a:prstGeom>
        </p:spPr>
      </p:pic>
    </p:spTree>
    <p:custDataLst>
      <p:tags r:id="rId2"/>
    </p:custDataLst>
    <p:extLst>
      <p:ext uri="{BB962C8B-B14F-4D97-AF65-F5344CB8AC3E}">
        <p14:creationId xmlns:p14="http://schemas.microsoft.com/office/powerpoint/2010/main" val="25123642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90756D4-88E5-49BD-81DB-2221A858D72D}"/>
              </a:ext>
            </a:extLst>
          </p:cNvPr>
          <p:cNvPicPr>
            <a:picLocks noChangeAspect="1"/>
          </p:cNvPicPr>
          <p:nvPr/>
        </p:nvPicPr>
        <p:blipFill>
          <a:blip r:embed="rId6"/>
          <a:stretch>
            <a:fillRect/>
          </a:stretch>
        </p:blipFill>
        <p:spPr>
          <a:xfrm>
            <a:off x="1213443" y="4537682"/>
            <a:ext cx="3776690" cy="1395423"/>
          </a:xfrm>
          <a:prstGeom prst="rect">
            <a:avLst/>
          </a:prstGeom>
        </p:spPr>
      </p:pic>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8" name="think-cell 幻灯片" r:id="rId7" imgW="501" imgH="502" progId="TCLayout.ActiveDocument.1">
                  <p:embed/>
                </p:oleObj>
              </mc:Choice>
              <mc:Fallback>
                <p:oleObj name="think-cell 幻灯片" r:id="rId7"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log-sum-exp</a:t>
            </a:r>
            <a:r>
              <a:rPr lang="zh-CN" altLang="en-US" sz="1800" dirty="0">
                <a:solidFill>
                  <a:srgbClr val="FF0000"/>
                </a:solidFill>
                <a:ea typeface="宋体" panose="02010600030101010101" pitchFamily="2" charset="-122"/>
                <a:sym typeface="+mn-ea"/>
              </a:rPr>
              <a:t>计算</a:t>
            </a:r>
            <a:endParaRPr lang="en-US" altLang="zh-CN" sz="1800" dirty="0">
              <a:solidFill>
                <a:srgbClr val="FF0000"/>
              </a:solidFill>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假设我们有 </a:t>
            </a:r>
            <a:r>
              <a:rPr lang="en-US" altLang="zh-CN" sz="1800" dirty="0">
                <a:ea typeface="宋体" panose="02010600030101010101" pitchFamily="2" charset="-122"/>
                <a:sym typeface="+mn-ea"/>
              </a:rPr>
              <a:t>N</a:t>
            </a:r>
            <a:r>
              <a:rPr lang="zh-CN" altLang="en-US" sz="1800" dirty="0">
                <a:ea typeface="宋体" panose="02010600030101010101" pitchFamily="2" charset="-122"/>
                <a:sym typeface="+mn-ea"/>
              </a:rPr>
              <a:t>个值的数据集              ，这里设置</a:t>
            </a: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在神经网络中，如果最后一层使用</a:t>
            </a:r>
            <a:r>
              <a:rPr lang="en-US" altLang="zh-CN" sz="1800" dirty="0" err="1">
                <a:ea typeface="宋体" panose="02010600030101010101" pitchFamily="2" charset="-122"/>
                <a:sym typeface="+mn-ea"/>
              </a:rPr>
              <a:t>softmax</a:t>
            </a:r>
            <a:r>
              <a:rPr lang="zh-CN" altLang="en-US" sz="1800" dirty="0">
                <a:ea typeface="宋体" panose="02010600030101010101" pitchFamily="2" charset="-122"/>
                <a:sym typeface="+mn-ea"/>
              </a:rPr>
              <a:t>来计算概率分布，</a:t>
            </a:r>
            <a:r>
              <a:rPr lang="en-US" altLang="zh-CN" sz="1800" dirty="0" err="1">
                <a:ea typeface="宋体" panose="02010600030101010101" pitchFamily="2" charset="-122"/>
                <a:sym typeface="+mn-ea"/>
              </a:rPr>
              <a:t>softmax</a:t>
            </a:r>
            <a:r>
              <a:rPr lang="zh-CN" altLang="en-US" sz="1800" dirty="0">
                <a:ea typeface="宋体" panose="02010600030101010101" pitchFamily="2" charset="-122"/>
                <a:sym typeface="+mn-ea"/>
              </a:rPr>
              <a:t>的形式为</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这里</a:t>
            </a:r>
            <a:r>
              <a:rPr lang="en-US" altLang="zh-CN" sz="1800" dirty="0" err="1">
                <a:ea typeface="宋体" panose="02010600030101010101" pitchFamily="2" charset="-122"/>
                <a:sym typeface="+mn-ea"/>
              </a:rPr>
              <a:t>Xj</a:t>
            </a:r>
            <a:r>
              <a:rPr lang="zh-CN" altLang="en-US" sz="1800" dirty="0">
                <a:ea typeface="宋体" panose="02010600030101010101" pitchFamily="2" charset="-122"/>
                <a:sym typeface="+mn-ea"/>
              </a:rPr>
              <a:t>是其中一个值，最终</a:t>
            </a:r>
            <a:r>
              <a:rPr lang="en-US" altLang="zh-CN" sz="1800" dirty="0">
                <a:ea typeface="宋体" panose="02010600030101010101" pitchFamily="2" charset="-122"/>
                <a:sym typeface="+mn-ea"/>
              </a:rPr>
              <a:t>loss</a:t>
            </a:r>
            <a:r>
              <a:rPr lang="zh-CN" altLang="en-US" sz="1800" dirty="0">
                <a:ea typeface="宋体" panose="02010600030101010101" pitchFamily="2" charset="-122"/>
                <a:sym typeface="+mn-ea"/>
              </a:rPr>
              <a:t>函数如果使用</a:t>
            </a:r>
            <a:r>
              <a:rPr lang="en-US" altLang="zh-CN" sz="1800" dirty="0">
                <a:ea typeface="宋体" panose="02010600030101010101" pitchFamily="2" charset="-122"/>
                <a:sym typeface="+mn-ea"/>
              </a:rPr>
              <a:t>cross entropy</a:t>
            </a:r>
            <a:r>
              <a:rPr lang="zh-CN" altLang="en-US" sz="1800" dirty="0">
                <a:ea typeface="宋体" panose="02010600030101010101" pitchFamily="2" charset="-122"/>
                <a:sym typeface="+mn-ea"/>
              </a:rPr>
              <a:t>，可以对公式求</a:t>
            </a:r>
            <a:r>
              <a:rPr lang="en-US" altLang="zh-CN" sz="1800" dirty="0">
                <a:ea typeface="宋体" panose="02010600030101010101" pitchFamily="2" charset="-122"/>
                <a:sym typeface="+mn-ea"/>
              </a:rPr>
              <a:t>log</a:t>
            </a: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可以看到 减号后面的为 </a:t>
            </a:r>
            <a:r>
              <a:rPr lang="en-US" altLang="zh-CN" sz="1800" dirty="0">
                <a:ea typeface="宋体" panose="02010600030101010101" pitchFamily="2" charset="-122"/>
                <a:sym typeface="+mn-ea"/>
              </a:rPr>
              <a:t>Z</a:t>
            </a:r>
            <a:r>
              <a:rPr lang="zh-CN" altLang="en-US" sz="1800" dirty="0">
                <a:ea typeface="宋体" panose="02010600030101010101" pitchFamily="2" charset="-122"/>
                <a:sym typeface="+mn-ea"/>
              </a:rPr>
              <a:t>，即</a:t>
            </a:r>
            <a:r>
              <a:rPr lang="en-US" altLang="zh-CN" sz="1800" dirty="0">
                <a:ea typeface="宋体" panose="02010600030101010101" pitchFamily="2" charset="-122"/>
                <a:sym typeface="+mn-ea"/>
              </a:rPr>
              <a:t>log-sum-exp</a:t>
            </a:r>
            <a:r>
              <a:rPr lang="zh-CN" altLang="en-US" sz="1800" dirty="0">
                <a:ea typeface="宋体" panose="02010600030101010101" pitchFamily="2" charset="-122"/>
                <a:sym typeface="+mn-ea"/>
              </a:rPr>
              <a:t>，简称</a:t>
            </a:r>
            <a:r>
              <a:rPr lang="en-US" altLang="zh-CN" sz="1800" dirty="0">
                <a:ea typeface="宋体" panose="02010600030101010101" pitchFamily="2" charset="-122"/>
                <a:sym typeface="+mn-ea"/>
              </a:rPr>
              <a:t>LSE</a:t>
            </a:r>
            <a:endParaRPr lang="zh-CN" altLang="en-US" sz="1800" dirty="0">
              <a:ea typeface="宋体" panose="02010600030101010101" pitchFamily="2" charset="-122"/>
              <a:sym typeface="+mn-ea"/>
            </a:endParaRPr>
          </a:p>
        </p:txBody>
      </p:sp>
      <p:pic>
        <p:nvPicPr>
          <p:cNvPr id="6" name="图片 5">
            <a:extLst>
              <a:ext uri="{FF2B5EF4-FFF2-40B4-BE49-F238E27FC236}">
                <a16:creationId xmlns:a16="http://schemas.microsoft.com/office/drawing/2014/main" id="{5B50CF19-2225-4159-820B-E5CB4996542B}"/>
              </a:ext>
            </a:extLst>
          </p:cNvPr>
          <p:cNvPicPr>
            <a:picLocks noChangeAspect="1"/>
          </p:cNvPicPr>
          <p:nvPr/>
        </p:nvPicPr>
        <p:blipFill>
          <a:blip r:embed="rId9"/>
          <a:stretch>
            <a:fillRect/>
          </a:stretch>
        </p:blipFill>
        <p:spPr>
          <a:xfrm>
            <a:off x="3615952" y="1803146"/>
            <a:ext cx="704855" cy="319090"/>
          </a:xfrm>
          <a:prstGeom prst="rect">
            <a:avLst/>
          </a:prstGeom>
        </p:spPr>
      </p:pic>
      <p:pic>
        <p:nvPicPr>
          <p:cNvPr id="8" name="图片 7">
            <a:extLst>
              <a:ext uri="{FF2B5EF4-FFF2-40B4-BE49-F238E27FC236}">
                <a16:creationId xmlns:a16="http://schemas.microsoft.com/office/drawing/2014/main" id="{846A455D-DFEA-4A0F-B4E2-83377AFB0CFB}"/>
              </a:ext>
            </a:extLst>
          </p:cNvPr>
          <p:cNvPicPr>
            <a:picLocks noChangeAspect="1"/>
          </p:cNvPicPr>
          <p:nvPr/>
        </p:nvPicPr>
        <p:blipFill>
          <a:blip r:embed="rId10"/>
          <a:stretch>
            <a:fillRect/>
          </a:stretch>
        </p:blipFill>
        <p:spPr>
          <a:xfrm>
            <a:off x="903375" y="2210581"/>
            <a:ext cx="1695462" cy="666755"/>
          </a:xfrm>
          <a:prstGeom prst="rect">
            <a:avLst/>
          </a:prstGeom>
        </p:spPr>
      </p:pic>
      <p:pic>
        <p:nvPicPr>
          <p:cNvPr id="10" name="图片 9">
            <a:extLst>
              <a:ext uri="{FF2B5EF4-FFF2-40B4-BE49-F238E27FC236}">
                <a16:creationId xmlns:a16="http://schemas.microsoft.com/office/drawing/2014/main" id="{132391E5-BDDD-480E-8FED-D6788D55E9FE}"/>
              </a:ext>
            </a:extLst>
          </p:cNvPr>
          <p:cNvPicPr>
            <a:picLocks noChangeAspect="1"/>
          </p:cNvPicPr>
          <p:nvPr/>
        </p:nvPicPr>
        <p:blipFill>
          <a:blip r:embed="rId11"/>
          <a:stretch>
            <a:fillRect/>
          </a:stretch>
        </p:blipFill>
        <p:spPr>
          <a:xfrm>
            <a:off x="3542132" y="3212683"/>
            <a:ext cx="852494" cy="623892"/>
          </a:xfrm>
          <a:prstGeom prst="rect">
            <a:avLst/>
          </a:prstGeom>
        </p:spPr>
      </p:pic>
      <p:sp>
        <p:nvSpPr>
          <p:cNvPr id="15" name="Content Placeholder 2">
            <a:extLst>
              <a:ext uri="{FF2B5EF4-FFF2-40B4-BE49-F238E27FC236}">
                <a16:creationId xmlns:a16="http://schemas.microsoft.com/office/drawing/2014/main" id="{F5FF60D5-AC26-437A-93B6-07D57217C45B}"/>
              </a:ext>
            </a:extLst>
          </p:cNvPr>
          <p:cNvSpPr txBox="1">
            <a:spLocks noGrp="1"/>
          </p:cNvSpPr>
          <p:nvPr/>
        </p:nvSpPr>
        <p:spPr>
          <a:xfrm>
            <a:off x="6466331" y="1158164"/>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log-sum-exp</a:t>
            </a:r>
            <a:r>
              <a:rPr lang="zh-CN" altLang="en-US" sz="1800" dirty="0">
                <a:solidFill>
                  <a:srgbClr val="FF0000"/>
                </a:solidFill>
                <a:ea typeface="宋体" panose="02010600030101010101" pitchFamily="2" charset="-122"/>
                <a:sym typeface="+mn-ea"/>
              </a:rPr>
              <a:t>计算实现：</a:t>
            </a:r>
            <a:endParaRPr lang="en-US" altLang="zh-CN" sz="1800" dirty="0">
              <a:solidFill>
                <a:srgbClr val="FF0000"/>
              </a:solidFill>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前向算法是不断累积之前的结果，这样就会有个缺点：指数和累积到一定程度后，会超过计算机浮点值的最大值，变成</a:t>
            </a:r>
            <a:r>
              <a:rPr lang="en-US" altLang="zh-CN" sz="1800" dirty="0">
                <a:ea typeface="宋体" panose="02010600030101010101" pitchFamily="2" charset="-122"/>
                <a:sym typeface="+mn-ea"/>
              </a:rPr>
              <a:t>inf</a:t>
            </a:r>
            <a:r>
              <a:rPr lang="zh-CN" altLang="en-US" sz="1800" dirty="0">
                <a:ea typeface="宋体" panose="02010600030101010101" pitchFamily="2" charset="-122"/>
                <a:sym typeface="+mn-ea"/>
              </a:rPr>
              <a:t>，这样取</a:t>
            </a:r>
            <a:r>
              <a:rPr lang="en-US" altLang="zh-CN" sz="1800" dirty="0">
                <a:ea typeface="宋体" panose="02010600030101010101" pitchFamily="2" charset="-122"/>
                <a:sym typeface="+mn-ea"/>
              </a:rPr>
              <a:t>log</a:t>
            </a:r>
            <a:r>
              <a:rPr lang="zh-CN" altLang="en-US" sz="1800" dirty="0">
                <a:ea typeface="宋体" panose="02010600030101010101" pitchFamily="2" charset="-122"/>
                <a:sym typeface="+mn-ea"/>
              </a:rPr>
              <a:t>后也是</a:t>
            </a:r>
            <a:r>
              <a:rPr lang="en-US" altLang="zh-CN" sz="1800" dirty="0">
                <a:ea typeface="宋体" panose="02010600030101010101" pitchFamily="2" charset="-122"/>
                <a:sym typeface="+mn-ea"/>
              </a:rPr>
              <a:t>inf</a:t>
            </a:r>
          </a:p>
          <a:p>
            <a:pPr marL="0" indent="0">
              <a:lnSpc>
                <a:spcPct val="150000"/>
              </a:lnSpc>
              <a:buNone/>
            </a:pPr>
            <a:r>
              <a:rPr lang="zh-CN" altLang="en-US" sz="1800" dirty="0">
                <a:ea typeface="宋体" panose="02010600030101010101" pitchFamily="2" charset="-122"/>
                <a:sym typeface="+mn-ea"/>
              </a:rPr>
              <a:t>为了避免</a:t>
            </a:r>
            <a:r>
              <a:rPr lang="en-US" altLang="zh-CN" sz="1800" dirty="0">
                <a:ea typeface="宋体" panose="02010600030101010101" pitchFamily="2" charset="-122"/>
                <a:sym typeface="+mn-ea"/>
              </a:rPr>
              <a:t>inf</a:t>
            </a:r>
            <a:r>
              <a:rPr lang="zh-CN" altLang="en-US" sz="1800" dirty="0">
                <a:ea typeface="宋体" panose="02010600030101010101" pitchFamily="2" charset="-122"/>
                <a:sym typeface="+mn-ea"/>
              </a:rPr>
              <a:t>情况，用一个合适的值</a:t>
            </a:r>
            <a:r>
              <a:rPr lang="en-US" altLang="zh-CN" sz="1800" dirty="0">
                <a:ea typeface="宋体" panose="02010600030101010101" pitchFamily="2" charset="-122"/>
                <a:sym typeface="+mn-ea"/>
              </a:rPr>
              <a:t>clip</a:t>
            </a:r>
            <a:r>
              <a:rPr lang="zh-CN" altLang="en-US" sz="1800" dirty="0">
                <a:ea typeface="宋体" panose="02010600030101010101" pitchFamily="2" charset="-122"/>
                <a:sym typeface="+mn-ea"/>
              </a:rPr>
              <a:t>去提指数和的公因子，这样就不会使某项变得过大而无法计算</a:t>
            </a:r>
          </a:p>
          <a:p>
            <a:pPr marL="0" indent="0">
              <a:lnSpc>
                <a:spcPct val="150000"/>
              </a:lnSpc>
              <a:buNone/>
            </a:pPr>
            <a:r>
              <a:rPr lang="en-US" altLang="zh-CN" sz="1800" dirty="0">
                <a:ea typeface="宋体" panose="02010600030101010101" pitchFamily="2" charset="-122"/>
                <a:sym typeface="+mn-ea"/>
              </a:rPr>
              <a:t># SUM = log(exp(s1)+exp(s2)+...+exp(s100))</a:t>
            </a:r>
          </a:p>
          <a:p>
            <a:pPr marL="0" indent="0">
              <a:lnSpc>
                <a:spcPct val="150000"/>
              </a:lnSpc>
              <a:buNone/>
            </a:pPr>
            <a:r>
              <a:rPr lang="en-US" altLang="zh-CN" sz="1800" dirty="0">
                <a:ea typeface="宋体" panose="02010600030101010101" pitchFamily="2" charset="-122"/>
                <a:sym typeface="+mn-ea"/>
              </a:rPr>
              <a:t>#     = log{exp(clip)*[exp(s1-clip)+exp(s2-clip)+...+exp(s100-clip)]}</a:t>
            </a:r>
          </a:p>
          <a:p>
            <a:pPr marL="0" indent="0">
              <a:lnSpc>
                <a:spcPct val="150000"/>
              </a:lnSpc>
              <a:buNone/>
            </a:pPr>
            <a:r>
              <a:rPr lang="en-US" altLang="zh-CN" sz="1800" dirty="0">
                <a:ea typeface="宋体" panose="02010600030101010101" pitchFamily="2" charset="-122"/>
                <a:sym typeface="+mn-ea"/>
              </a:rPr>
              <a:t>#     = clip + log[exp(s1-clip)+exp(s2-clip)+...+exp(s100-clip)]</a:t>
            </a:r>
          </a:p>
          <a:p>
            <a:pPr marL="0" indent="0">
              <a:lnSpc>
                <a:spcPct val="150000"/>
              </a:lnSpc>
              <a:buNone/>
            </a:pPr>
            <a:r>
              <a:rPr lang="en-US" altLang="zh-CN" sz="1800" dirty="0">
                <a:ea typeface="宋体" panose="02010600030101010101" pitchFamily="2" charset="-122"/>
                <a:sym typeface="+mn-ea"/>
              </a:rPr>
              <a:t># where clip=max</a:t>
            </a:r>
          </a:p>
        </p:txBody>
      </p:sp>
    </p:spTree>
    <p:custDataLst>
      <p:tags r:id="rId2"/>
    </p:custDataLst>
    <p:extLst>
      <p:ext uri="{BB962C8B-B14F-4D97-AF65-F5344CB8AC3E}">
        <p14:creationId xmlns:p14="http://schemas.microsoft.com/office/powerpoint/2010/main" val="36829624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2"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66270"/>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Viterbi </a:t>
            </a:r>
            <a:r>
              <a:rPr lang="zh-CN" altLang="en-US" sz="1800" dirty="0">
                <a:solidFill>
                  <a:srgbClr val="FF0000"/>
                </a:solidFill>
                <a:ea typeface="宋体" panose="02010600030101010101" pitchFamily="2" charset="-122"/>
                <a:sym typeface="+mn-ea"/>
              </a:rPr>
              <a:t>维特比算法</a:t>
            </a:r>
          </a:p>
          <a:p>
            <a:pPr marL="0" indent="0">
              <a:lnSpc>
                <a:spcPct val="150000"/>
              </a:lnSpc>
              <a:buNone/>
            </a:pPr>
            <a:r>
              <a:rPr lang="en-US" altLang="zh-CN" sz="1800" dirty="0">
                <a:ea typeface="宋体" panose="02010600030101010101" pitchFamily="2" charset="-122"/>
                <a:sym typeface="+mn-ea"/>
              </a:rPr>
              <a:t>Viterbi</a:t>
            </a:r>
            <a:r>
              <a:rPr lang="zh-CN" altLang="en-US" sz="1800" dirty="0">
                <a:ea typeface="宋体" panose="02010600030101010101" pitchFamily="2" charset="-122"/>
                <a:sym typeface="+mn-ea"/>
              </a:rPr>
              <a:t>属于动态规划算法，目标在于寻找最优路径，在</a:t>
            </a:r>
            <a:r>
              <a:rPr lang="en-US" altLang="zh-CN" sz="1800" dirty="0">
                <a:ea typeface="宋体" panose="02010600030101010101" pitchFamily="2" charset="-122"/>
                <a:sym typeface="+mn-ea"/>
              </a:rPr>
              <a:t>NER</a:t>
            </a:r>
            <a:r>
              <a:rPr lang="zh-CN" altLang="en-US" sz="1800" dirty="0">
                <a:ea typeface="宋体" panose="02010600030101010101" pitchFamily="2" charset="-122"/>
                <a:sym typeface="+mn-ea"/>
              </a:rPr>
              <a:t>任务的 </a:t>
            </a:r>
            <a:r>
              <a:rPr lang="en-US" altLang="zh-CN" sz="1800" dirty="0" err="1">
                <a:ea typeface="宋体" panose="02010600030101010101" pitchFamily="2" charset="-122"/>
                <a:sym typeface="+mn-ea"/>
              </a:rPr>
              <a:t>BiLSTM+CRF</a:t>
            </a:r>
            <a:r>
              <a:rPr lang="zh-CN" altLang="en-US" sz="1800" dirty="0">
                <a:ea typeface="宋体" panose="02010600030101010101" pitchFamily="2" charset="-122"/>
                <a:sym typeface="+mn-ea"/>
              </a:rPr>
              <a:t>模型中，计算了每个</a:t>
            </a:r>
            <a:r>
              <a:rPr lang="en-US" altLang="zh-CN" sz="1800" dirty="0">
                <a:ea typeface="宋体" panose="02010600030101010101" pitchFamily="2" charset="-122"/>
                <a:sym typeface="+mn-ea"/>
              </a:rPr>
              <a:t>token</a:t>
            </a:r>
            <a:r>
              <a:rPr lang="zh-CN" altLang="en-US" sz="1800" dirty="0">
                <a:ea typeface="宋体" panose="02010600030101010101" pitchFamily="2" charset="-122"/>
                <a:sym typeface="+mn-ea"/>
              </a:rPr>
              <a:t>的归一化概率矩阵和转移概率矩阵后，可以根据</a:t>
            </a:r>
            <a:r>
              <a:rPr lang="en-US" altLang="zh-CN" sz="1800" dirty="0">
                <a:ea typeface="宋体" panose="02010600030101010101" pitchFamily="2" charset="-122"/>
                <a:sym typeface="+mn-ea"/>
              </a:rPr>
              <a:t>Viterbi</a:t>
            </a:r>
            <a:r>
              <a:rPr lang="zh-CN" altLang="en-US" sz="1800" dirty="0">
                <a:ea typeface="宋体" panose="02010600030101010101" pitchFamily="2" charset="-122"/>
                <a:sym typeface="+mn-ea"/>
              </a:rPr>
              <a:t>算法得出整个句子的最优概率输出</a:t>
            </a:r>
          </a:p>
          <a:p>
            <a:pPr marL="0" indent="0">
              <a:lnSpc>
                <a:spcPct val="150000"/>
              </a:lnSpc>
              <a:buNone/>
            </a:pPr>
            <a:r>
              <a:rPr lang="zh-CN" altLang="en-US" sz="1800" dirty="0">
                <a:ea typeface="宋体" panose="02010600030101010101" pitchFamily="2" charset="-122"/>
                <a:sym typeface="+mn-ea"/>
              </a:rPr>
              <a:t>原理：从</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时刻到</a:t>
            </a:r>
            <a:r>
              <a:rPr lang="en-US" altLang="zh-CN" sz="1800" dirty="0">
                <a:ea typeface="宋体" panose="02010600030101010101" pitchFamily="2" charset="-122"/>
                <a:sym typeface="+mn-ea"/>
              </a:rPr>
              <a:t>t</a:t>
            </a:r>
            <a:r>
              <a:rPr lang="zh-CN" altLang="en-US" sz="1800" dirty="0">
                <a:ea typeface="宋体" panose="02010600030101010101" pitchFamily="2" charset="-122"/>
                <a:sym typeface="+mn-ea"/>
              </a:rPr>
              <a:t>时刻找到的最优路径，那么从时刻</a:t>
            </a:r>
            <a:r>
              <a:rPr lang="en-US" altLang="zh-CN" sz="1800" dirty="0">
                <a:ea typeface="宋体" panose="02010600030101010101" pitchFamily="2" charset="-122"/>
                <a:sym typeface="+mn-ea"/>
              </a:rPr>
              <a:t>t</a:t>
            </a:r>
            <a:r>
              <a:rPr lang="zh-CN" altLang="en-US" sz="1800" dirty="0">
                <a:ea typeface="宋体" panose="02010600030101010101" pitchFamily="2" charset="-122"/>
                <a:sym typeface="+mn-ea"/>
              </a:rPr>
              <a:t>到终点</a:t>
            </a:r>
            <a:r>
              <a:rPr lang="en-US" altLang="zh-CN" sz="1800" dirty="0">
                <a:ea typeface="宋体" panose="02010600030101010101" pitchFamily="2" charset="-122"/>
                <a:sym typeface="+mn-ea"/>
              </a:rPr>
              <a:t>t=T</a:t>
            </a:r>
            <a:r>
              <a:rPr lang="zh-CN" altLang="en-US" sz="1800" dirty="0">
                <a:ea typeface="宋体" panose="02010600030101010101" pitchFamily="2" charset="-122"/>
                <a:sym typeface="+mn-ea"/>
              </a:rPr>
              <a:t>时刻，它也是最优路径。</a:t>
            </a:r>
          </a:p>
          <a:p>
            <a:pPr marL="0" indent="0">
              <a:lnSpc>
                <a:spcPct val="150000"/>
              </a:lnSpc>
              <a:buNone/>
            </a:pPr>
            <a:r>
              <a:rPr lang="zh-CN" altLang="en-US" sz="1800" dirty="0">
                <a:ea typeface="宋体" panose="02010600030101010101" pitchFamily="2" charset="-122"/>
                <a:sym typeface="+mn-ea"/>
              </a:rPr>
              <a:t>按照这个原理，我们只需从时刻</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开始，递推的计算在时刻</a:t>
            </a:r>
            <a:r>
              <a:rPr lang="en-US" altLang="zh-CN" sz="1800" dirty="0">
                <a:ea typeface="宋体" panose="02010600030101010101" pitchFamily="2" charset="-122"/>
                <a:sym typeface="+mn-ea"/>
              </a:rPr>
              <a:t>t</a:t>
            </a:r>
            <a:r>
              <a:rPr lang="zh-CN" altLang="en-US" sz="1800" dirty="0">
                <a:ea typeface="宋体" panose="02010600030101010101" pitchFamily="2" charset="-122"/>
                <a:sym typeface="+mn-ea"/>
              </a:rPr>
              <a:t>状态为</a:t>
            </a:r>
            <a:r>
              <a:rPr lang="en-US" altLang="zh-CN" sz="1800" dirty="0">
                <a:ea typeface="宋体" panose="02010600030101010101" pitchFamily="2" charset="-122"/>
                <a:sym typeface="+mn-ea"/>
              </a:rPr>
              <a:t>S</a:t>
            </a:r>
            <a:r>
              <a:rPr lang="en-US" altLang="zh-CN" sz="1400" dirty="0">
                <a:ea typeface="宋体" panose="02010600030101010101" pitchFamily="2" charset="-122"/>
                <a:sym typeface="+mn-ea"/>
              </a:rPr>
              <a:t>i</a:t>
            </a:r>
            <a:r>
              <a:rPr lang="en-US" altLang="zh-CN" sz="1800" dirty="0">
                <a:ea typeface="宋体" panose="02010600030101010101" pitchFamily="2" charset="-122"/>
                <a:sym typeface="+mn-ea"/>
              </a:rPr>
              <a:t> </a:t>
            </a:r>
            <a:r>
              <a:rPr lang="zh-CN" altLang="en-US" sz="1800" dirty="0">
                <a:ea typeface="宋体" panose="02010600030101010101" pitchFamily="2" charset="-122"/>
                <a:sym typeface="+mn-ea"/>
              </a:rPr>
              <a:t>的各路径的最大分数，然后按着这条最大路径往下走，走到时刻</a:t>
            </a:r>
            <a:r>
              <a:rPr lang="en-US" altLang="zh-CN" sz="1800" dirty="0">
                <a:ea typeface="宋体" panose="02010600030101010101" pitchFamily="2" charset="-122"/>
                <a:sym typeface="+mn-ea"/>
              </a:rPr>
              <a:t>t = T</a:t>
            </a:r>
            <a:r>
              <a:rPr lang="zh-CN" altLang="en-US" sz="1800" dirty="0">
                <a:ea typeface="宋体" panose="02010600030101010101" pitchFamily="2" charset="-122"/>
                <a:sym typeface="+mn-ea"/>
              </a:rPr>
              <a:t>的最大分数即为最优路径的分数</a:t>
            </a:r>
          </a:p>
          <a:p>
            <a:pPr marL="0" indent="0">
              <a:lnSpc>
                <a:spcPct val="150000"/>
              </a:lnSpc>
              <a:buNone/>
            </a:pPr>
            <a:endParaRPr lang="en-US" altLang="zh-CN" sz="1800" dirty="0">
              <a:ea typeface="宋体" panose="02010600030101010101" pitchFamily="2" charset="-122"/>
              <a:sym typeface="+mn-ea"/>
            </a:endParaRPr>
          </a:p>
        </p:txBody>
      </p:sp>
      <p:sp>
        <p:nvSpPr>
          <p:cNvPr id="15" name="Content Placeholder 2">
            <a:extLst>
              <a:ext uri="{FF2B5EF4-FFF2-40B4-BE49-F238E27FC236}">
                <a16:creationId xmlns:a16="http://schemas.microsoft.com/office/drawing/2014/main" id="{F5FF60D5-AC26-437A-93B6-07D57217C45B}"/>
              </a:ext>
            </a:extLst>
          </p:cNvPr>
          <p:cNvSpPr txBox="1">
            <a:spLocks noGrp="1"/>
          </p:cNvSpPr>
          <p:nvPr/>
        </p:nvSpPr>
        <p:spPr>
          <a:xfrm>
            <a:off x="6466331" y="1158164"/>
            <a:ext cx="5252888"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ea typeface="宋体" panose="02010600030101010101" pitchFamily="2" charset="-122"/>
                <a:sym typeface="+mn-ea"/>
              </a:rPr>
              <a:t>Viterbi</a:t>
            </a:r>
            <a:r>
              <a:rPr lang="zh-CN" altLang="en-US" sz="1800" dirty="0">
                <a:ea typeface="宋体" panose="02010600030101010101" pitchFamily="2" charset="-122"/>
                <a:sym typeface="+mn-ea"/>
              </a:rPr>
              <a:t>计算说明：</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score</a:t>
            </a:r>
            <a:r>
              <a:rPr lang="zh-CN" altLang="en-US" sz="1800" dirty="0">
                <a:ea typeface="宋体" panose="02010600030101010101" pitchFamily="2" charset="-122"/>
                <a:sym typeface="+mn-ea"/>
              </a:rPr>
              <a:t>：预测概率矩阵，</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时刻（第</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个</a:t>
            </a:r>
            <a:r>
              <a:rPr lang="en-US" altLang="zh-CN" sz="1800" dirty="0">
                <a:ea typeface="宋体" panose="02010600030101010101" pitchFamily="2" charset="-122"/>
                <a:sym typeface="+mn-ea"/>
              </a:rPr>
              <a:t>token</a:t>
            </a:r>
            <a:r>
              <a:rPr lang="zh-CN" altLang="en-US" sz="1800" dirty="0">
                <a:ea typeface="宋体" panose="02010600030101010101" pitchFamily="2" charset="-122"/>
                <a:sym typeface="+mn-ea"/>
              </a:rPr>
              <a:t>）状态</a:t>
            </a:r>
            <a:r>
              <a:rPr lang="en-US" altLang="zh-CN" sz="1800" dirty="0">
                <a:ea typeface="宋体" panose="02010600030101010101" pitchFamily="2" charset="-122"/>
                <a:sym typeface="+mn-ea"/>
              </a:rPr>
              <a:t>S= S</a:t>
            </a:r>
            <a:r>
              <a:rPr lang="en-US" altLang="zh-CN" sz="1200" dirty="0">
                <a:ea typeface="宋体" panose="02010600030101010101" pitchFamily="2" charset="-122"/>
                <a:sym typeface="+mn-ea"/>
              </a:rPr>
              <a:t>1</a:t>
            </a:r>
            <a:r>
              <a:rPr lang="zh-CN" altLang="en-US" sz="1800" dirty="0">
                <a:ea typeface="宋体" panose="02010600030101010101" pitchFamily="2" charset="-122"/>
                <a:sym typeface="+mn-ea"/>
              </a:rPr>
              <a:t>（第一种标签）的概率为</a:t>
            </a:r>
            <a:r>
              <a:rPr lang="en-US" altLang="zh-CN" sz="1800" dirty="0">
                <a:ea typeface="宋体" panose="02010600030101010101" pitchFamily="2" charset="-122"/>
                <a:sym typeface="+mn-ea"/>
              </a:rPr>
              <a:t>0.8</a:t>
            </a:r>
            <a:r>
              <a:rPr lang="zh-CN" altLang="en-US" sz="1800" dirty="0">
                <a:ea typeface="宋体" panose="02010600030101010101" pitchFamily="2" charset="-122"/>
                <a:sym typeface="+mn-ea"/>
              </a:rPr>
              <a:t>，状态</a:t>
            </a:r>
            <a:r>
              <a:rPr lang="en-US" altLang="zh-CN" sz="1800" dirty="0">
                <a:ea typeface="宋体" panose="02010600030101010101" pitchFamily="2" charset="-122"/>
                <a:sym typeface="+mn-ea"/>
              </a:rPr>
              <a:t>S=S</a:t>
            </a:r>
            <a:r>
              <a:rPr lang="en-US" altLang="zh-CN" sz="1200" dirty="0">
                <a:ea typeface="宋体" panose="02010600030101010101" pitchFamily="2" charset="-122"/>
                <a:sym typeface="+mn-ea"/>
              </a:rPr>
              <a:t>2</a:t>
            </a:r>
            <a:r>
              <a:rPr lang="zh-CN" altLang="en-US" sz="1800" dirty="0">
                <a:ea typeface="宋体" panose="02010600030101010101" pitchFamily="2" charset="-122"/>
                <a:sym typeface="+mn-ea"/>
              </a:rPr>
              <a:t>（第二种标签）的概率为</a:t>
            </a:r>
            <a:r>
              <a:rPr lang="en-US" altLang="zh-CN" sz="1800" dirty="0">
                <a:ea typeface="宋体" panose="02010600030101010101" pitchFamily="2" charset="-122"/>
                <a:sym typeface="+mn-ea"/>
              </a:rPr>
              <a:t>0.1</a:t>
            </a:r>
          </a:p>
          <a:p>
            <a:pPr marL="0" indent="0">
              <a:lnSpc>
                <a:spcPct val="150000"/>
              </a:lnSpc>
              <a:buNone/>
            </a:pPr>
            <a:r>
              <a:rPr lang="en-US" altLang="zh-CN" sz="1800" dirty="0">
                <a:ea typeface="宋体" panose="02010600030101010101" pitchFamily="2" charset="-122"/>
                <a:sym typeface="+mn-ea"/>
              </a:rPr>
              <a:t>transition</a:t>
            </a:r>
            <a:r>
              <a:rPr lang="zh-CN" altLang="en-US" sz="1800" dirty="0">
                <a:ea typeface="宋体" panose="02010600030101010101" pitchFamily="2" charset="-122"/>
                <a:sym typeface="+mn-ea"/>
              </a:rPr>
              <a:t>：转移矩阵，从状态</a:t>
            </a:r>
            <a:r>
              <a:rPr lang="en-US" altLang="zh-CN" sz="1800" dirty="0">
                <a:ea typeface="宋体" panose="02010600030101010101" pitchFamily="2" charset="-122"/>
                <a:sym typeface="+mn-ea"/>
              </a:rPr>
              <a:t>S</a:t>
            </a:r>
            <a:r>
              <a:rPr lang="en-US" altLang="zh-CN" sz="1200" dirty="0">
                <a:ea typeface="宋体" panose="02010600030101010101" pitchFamily="2" charset="-122"/>
                <a:sym typeface="+mn-ea"/>
              </a:rPr>
              <a:t>1</a:t>
            </a:r>
            <a:r>
              <a:rPr lang="zh-CN" altLang="en-US" sz="1800" dirty="0">
                <a:ea typeface="宋体" panose="02010600030101010101" pitchFamily="2" charset="-122"/>
                <a:sym typeface="+mn-ea"/>
              </a:rPr>
              <a:t>到</a:t>
            </a:r>
            <a:r>
              <a:rPr lang="en-US" altLang="zh-CN" sz="1800" dirty="0">
                <a:ea typeface="宋体" panose="02010600030101010101" pitchFamily="2" charset="-122"/>
                <a:sym typeface="+mn-ea"/>
              </a:rPr>
              <a:t>S</a:t>
            </a:r>
            <a:r>
              <a:rPr lang="en-US" altLang="zh-CN" sz="1200" dirty="0">
                <a:ea typeface="宋体" panose="02010600030101010101" pitchFamily="2" charset="-122"/>
                <a:sym typeface="+mn-ea"/>
              </a:rPr>
              <a:t>1</a:t>
            </a:r>
            <a:r>
              <a:rPr lang="zh-CN" altLang="en-US" sz="1800" dirty="0">
                <a:ea typeface="宋体" panose="02010600030101010101" pitchFamily="2" charset="-122"/>
                <a:sym typeface="+mn-ea"/>
              </a:rPr>
              <a:t>的转移概率为</a:t>
            </a:r>
            <a:r>
              <a:rPr lang="en-US" altLang="zh-CN" sz="1800" dirty="0">
                <a:ea typeface="宋体" panose="02010600030101010101" pitchFamily="2" charset="-122"/>
                <a:sym typeface="+mn-ea"/>
              </a:rPr>
              <a:t>0.5</a:t>
            </a:r>
            <a:r>
              <a:rPr lang="zh-CN" altLang="en-US" sz="1800" dirty="0">
                <a:ea typeface="宋体" panose="02010600030101010101" pitchFamily="2" charset="-122"/>
                <a:sym typeface="+mn-ea"/>
              </a:rPr>
              <a:t>，向</a:t>
            </a:r>
            <a:r>
              <a:rPr lang="en-US" altLang="zh-CN" sz="1800" dirty="0">
                <a:ea typeface="宋体" panose="02010600030101010101" pitchFamily="2" charset="-122"/>
                <a:sym typeface="+mn-ea"/>
              </a:rPr>
              <a:t>S2 </a:t>
            </a:r>
            <a:r>
              <a:rPr lang="zh-CN" altLang="en-US" sz="1800" dirty="0">
                <a:ea typeface="宋体" panose="02010600030101010101" pitchFamily="2" charset="-122"/>
                <a:sym typeface="+mn-ea"/>
              </a:rPr>
              <a:t>（第二种标签）转移的概率为</a:t>
            </a:r>
            <a:r>
              <a:rPr lang="en-US" altLang="zh-CN" sz="1800" dirty="0">
                <a:ea typeface="宋体" panose="02010600030101010101" pitchFamily="2" charset="-122"/>
                <a:sym typeface="+mn-ea"/>
              </a:rPr>
              <a:t>0.2</a:t>
            </a:r>
          </a:p>
          <a:p>
            <a:pPr marL="0" indent="0">
              <a:lnSpc>
                <a:spcPct val="150000"/>
              </a:lnSpc>
              <a:buNone/>
            </a:pPr>
            <a:endParaRPr lang="en-US" altLang="zh-CN" sz="1800" dirty="0">
              <a:ea typeface="宋体" panose="02010600030101010101" pitchFamily="2" charset="-122"/>
              <a:sym typeface="+mn-ea"/>
            </a:endParaRPr>
          </a:p>
        </p:txBody>
      </p:sp>
      <p:pic>
        <p:nvPicPr>
          <p:cNvPr id="4" name="图片 3">
            <a:extLst>
              <a:ext uri="{FF2B5EF4-FFF2-40B4-BE49-F238E27FC236}">
                <a16:creationId xmlns:a16="http://schemas.microsoft.com/office/drawing/2014/main" id="{B0F757C7-26EA-4E7B-AAAE-BE4D270BC4A0}"/>
              </a:ext>
            </a:extLst>
          </p:cNvPr>
          <p:cNvPicPr>
            <a:picLocks noChangeAspect="1"/>
          </p:cNvPicPr>
          <p:nvPr/>
        </p:nvPicPr>
        <p:blipFill>
          <a:blip r:embed="rId8"/>
          <a:stretch>
            <a:fillRect/>
          </a:stretch>
        </p:blipFill>
        <p:spPr>
          <a:xfrm>
            <a:off x="6836293" y="4199031"/>
            <a:ext cx="4643638" cy="1938804"/>
          </a:xfrm>
          <a:prstGeom prst="rect">
            <a:avLst/>
          </a:prstGeom>
        </p:spPr>
      </p:pic>
    </p:spTree>
    <p:custDataLst>
      <p:tags r:id="rId2"/>
    </p:custDataLst>
    <p:extLst>
      <p:ext uri="{BB962C8B-B14F-4D97-AF65-F5344CB8AC3E}">
        <p14:creationId xmlns:p14="http://schemas.microsoft.com/office/powerpoint/2010/main" val="317549257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6"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705224" y="1166270"/>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在寻找最优路径时，需要一个变量用于存储累计得分</a:t>
            </a:r>
          </a:p>
          <a:p>
            <a:pPr marL="0" indent="0">
              <a:lnSpc>
                <a:spcPct val="150000"/>
              </a:lnSpc>
              <a:buNone/>
            </a:pP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时刻没有发生状态转移，此时的累计得分为</a:t>
            </a:r>
            <a:r>
              <a:rPr lang="en-US" altLang="zh-CN" sz="1800" dirty="0">
                <a:ea typeface="宋体" panose="02010600030101010101" pitchFamily="2" charset="-122"/>
                <a:sym typeface="+mn-ea"/>
              </a:rPr>
              <a:t>{0.8, 0.1, 0.1}</a:t>
            </a:r>
            <a:r>
              <a:rPr lang="zh-CN" altLang="en-US" sz="1800" dirty="0">
                <a:ea typeface="宋体" panose="02010600030101010101" pitchFamily="2" charset="-122"/>
                <a:sym typeface="+mn-ea"/>
              </a:rPr>
              <a:t>，这里</a:t>
            </a:r>
            <a:r>
              <a:rPr lang="en-US" altLang="zh-CN" sz="1800" dirty="0">
                <a:ea typeface="宋体" panose="02010600030101010101" pitchFamily="2" charset="-122"/>
                <a:sym typeface="+mn-ea"/>
              </a:rPr>
              <a:t>0.8</a:t>
            </a:r>
            <a:r>
              <a:rPr lang="zh-CN" altLang="en-US" sz="1800" dirty="0">
                <a:ea typeface="宋体" panose="02010600030101010101" pitchFamily="2" charset="-122"/>
                <a:sym typeface="+mn-ea"/>
              </a:rPr>
              <a:t>代表</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时刻选择</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的累计分数</a:t>
            </a:r>
            <a:endParaRPr lang="en-US" altLang="zh-CN"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2</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t=2</a:t>
            </a:r>
            <a:r>
              <a:rPr lang="zh-CN" altLang="en-US" sz="1800" dirty="0">
                <a:ea typeface="宋体" panose="02010600030101010101" pitchFamily="2" charset="-122"/>
                <a:sym typeface="+mn-ea"/>
              </a:rPr>
              <a:t>时刻，上一个时刻即</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，状态</a:t>
            </a:r>
            <a:r>
              <a:rPr lang="en-US" altLang="zh-CN" sz="1800" dirty="0">
                <a:ea typeface="宋体" panose="02010600030101010101" pitchFamily="2" charset="-122"/>
                <a:sym typeface="+mn-ea"/>
              </a:rPr>
              <a:t>1-3</a:t>
            </a:r>
            <a:r>
              <a:rPr lang="zh-CN" altLang="en-US" sz="1800" dirty="0">
                <a:ea typeface="宋体" panose="02010600030101010101" pitchFamily="2" charset="-122"/>
                <a:sym typeface="+mn-ea"/>
              </a:rPr>
              <a:t>都可以转移到状态</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，那么就要找转移到状态</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的最优选择</a:t>
            </a:r>
            <a:endParaRPr lang="en-US" altLang="zh-CN" sz="1800" dirty="0">
              <a:ea typeface="宋体" panose="02010600030101010101" pitchFamily="2" charset="-122"/>
              <a:sym typeface="+mn-ea"/>
            </a:endParaRPr>
          </a:p>
          <a:p>
            <a:pPr marL="0" indent="0">
              <a:lnSpc>
                <a:spcPct val="150000"/>
              </a:lnSpc>
              <a:buNone/>
            </a:pPr>
            <a:r>
              <a:rPr lang="zh-CN" altLang="en-US" sz="1800" dirty="0">
                <a:ea typeface="宋体" panose="02010600030101010101" pitchFamily="2" charset="-122"/>
                <a:sym typeface="+mn-ea"/>
              </a:rPr>
              <a:t>比如</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转移</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的分数为：</a:t>
            </a:r>
            <a:r>
              <a:rPr lang="en-US" altLang="zh-CN" sz="1800" dirty="0">
                <a:ea typeface="宋体" panose="02010600030101010101" pitchFamily="2" charset="-122"/>
                <a:sym typeface="+mn-ea"/>
              </a:rPr>
              <a:t>0.8</a:t>
            </a:r>
            <a:r>
              <a:rPr lang="zh-CN" altLang="en-US" sz="1800" dirty="0">
                <a:ea typeface="宋体" panose="02010600030101010101" pitchFamily="2" charset="-122"/>
                <a:sym typeface="+mn-ea"/>
              </a:rPr>
              <a:t>（时刻</a:t>
            </a:r>
            <a:r>
              <a:rPr lang="en-US" altLang="zh-CN" sz="1800" dirty="0">
                <a:ea typeface="宋体" panose="02010600030101010101" pitchFamily="2" charset="-122"/>
                <a:sym typeface="+mn-ea"/>
              </a:rPr>
              <a:t>t=1</a:t>
            </a:r>
            <a:r>
              <a:rPr lang="zh-CN" altLang="en-US" sz="1800" dirty="0">
                <a:ea typeface="宋体" panose="02010600030101010101" pitchFamily="2" charset="-122"/>
                <a:sym typeface="+mn-ea"/>
              </a:rPr>
              <a:t>选择</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的分数） </a:t>
            </a:r>
            <a:r>
              <a:rPr lang="en-US" altLang="zh-CN" sz="1800" dirty="0">
                <a:ea typeface="宋体" panose="02010600030101010101" pitchFamily="2" charset="-122"/>
                <a:sym typeface="+mn-ea"/>
              </a:rPr>
              <a:t>+ 0.5</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S</a:t>
            </a:r>
            <a:r>
              <a:rPr lang="zh-CN" altLang="en-US" sz="1800" dirty="0">
                <a:ea typeface="宋体" panose="02010600030101010101" pitchFamily="2" charset="-122"/>
                <a:sym typeface="+mn-ea"/>
              </a:rPr>
              <a:t>态</a:t>
            </a:r>
            <a:r>
              <a:rPr lang="en-US" altLang="zh-CN" sz="1800" dirty="0">
                <a:ea typeface="宋体" panose="02010600030101010101" pitchFamily="2" charset="-122"/>
                <a:sym typeface="+mn-ea"/>
              </a:rPr>
              <a:t>1</a:t>
            </a:r>
            <a:r>
              <a:rPr lang="zh-CN" altLang="en-US" sz="1800" dirty="0">
                <a:ea typeface="宋体" panose="02010600030101010101" pitchFamily="2" charset="-122"/>
                <a:sym typeface="+mn-ea"/>
              </a:rPr>
              <a:t>转移到</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的转移分数）</a:t>
            </a:r>
            <a:r>
              <a:rPr lang="en-US" altLang="zh-CN" sz="1800" dirty="0">
                <a:ea typeface="宋体" panose="02010600030101010101" pitchFamily="2" charset="-122"/>
                <a:sym typeface="+mn-ea"/>
              </a:rPr>
              <a:t>+ 0.1</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 t=2</a:t>
            </a:r>
            <a:r>
              <a:rPr lang="zh-CN" altLang="en-US" sz="1800" dirty="0">
                <a:ea typeface="宋体" panose="02010600030101010101" pitchFamily="2" charset="-122"/>
                <a:sym typeface="+mn-ea"/>
              </a:rPr>
              <a:t>时刻，即当前选择</a:t>
            </a:r>
            <a:r>
              <a:rPr lang="en-US" altLang="zh-CN" sz="1800" dirty="0">
                <a:ea typeface="宋体" panose="02010600030101010101" pitchFamily="2" charset="-122"/>
                <a:sym typeface="+mn-ea"/>
              </a:rPr>
              <a:t>S1</a:t>
            </a:r>
            <a:r>
              <a:rPr lang="zh-CN" altLang="en-US" sz="1800" dirty="0">
                <a:ea typeface="宋体" panose="02010600030101010101" pitchFamily="2" charset="-122"/>
                <a:sym typeface="+mn-ea"/>
              </a:rPr>
              <a:t>的分数）</a:t>
            </a:r>
            <a:r>
              <a:rPr lang="en-US" altLang="zh-CN" sz="1800" dirty="0">
                <a:ea typeface="宋体" panose="02010600030101010101" pitchFamily="2" charset="-122"/>
                <a:sym typeface="+mn-ea"/>
              </a:rPr>
              <a:t>= 1.4</a:t>
            </a:r>
            <a:endParaRPr lang="zh-CN" altLang="en-US" sz="1800" dirty="0">
              <a:ea typeface="宋体" panose="02010600030101010101" pitchFamily="2" charset="-122"/>
              <a:sym typeface="+mn-ea"/>
            </a:endParaRPr>
          </a:p>
          <a:p>
            <a:pPr marL="0" indent="0">
              <a:lnSpc>
                <a:spcPct val="150000"/>
              </a:lnSpc>
              <a:buNone/>
            </a:pPr>
            <a:endParaRPr lang="zh-CN" altLang="en-US" sz="1800" dirty="0">
              <a:ea typeface="宋体" panose="02010600030101010101" pitchFamily="2" charset="-122"/>
              <a:sym typeface="+mn-ea"/>
            </a:endParaRPr>
          </a:p>
        </p:txBody>
      </p:sp>
      <p:sp>
        <p:nvSpPr>
          <p:cNvPr id="15" name="Content Placeholder 2">
            <a:extLst>
              <a:ext uri="{FF2B5EF4-FFF2-40B4-BE49-F238E27FC236}">
                <a16:creationId xmlns:a16="http://schemas.microsoft.com/office/drawing/2014/main" id="{F5FF60D5-AC26-437A-93B6-07D57217C45B}"/>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宋体" panose="02010600030101010101" pitchFamily="2" charset="-122"/>
                <a:sym typeface="+mn-ea"/>
              </a:rPr>
              <a:t>同样，可以计算出来</a:t>
            </a:r>
            <a:r>
              <a:rPr lang="en-US" altLang="zh-CN" sz="1800" dirty="0">
                <a:ea typeface="宋体" panose="02010600030101010101" pitchFamily="2" charset="-122"/>
                <a:sym typeface="+mn-ea"/>
              </a:rPr>
              <a:t>t=2</a:t>
            </a:r>
            <a:r>
              <a:rPr lang="zh-CN" altLang="en-US" sz="1800" dirty="0">
                <a:ea typeface="宋体" panose="02010600030101010101" pitchFamily="2" charset="-122"/>
                <a:sym typeface="+mn-ea"/>
              </a:rPr>
              <a:t>时刻的，选择</a:t>
            </a:r>
            <a:r>
              <a:rPr lang="en-US" altLang="zh-CN" sz="1800" dirty="0">
                <a:ea typeface="宋体" panose="02010600030101010101" pitchFamily="2" charset="-122"/>
                <a:sym typeface="+mn-ea"/>
              </a:rPr>
              <a:t>S2</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S3</a:t>
            </a:r>
            <a:r>
              <a:rPr lang="zh-CN" altLang="en-US" sz="1800" dirty="0">
                <a:ea typeface="宋体" panose="02010600030101010101" pitchFamily="2" charset="-122"/>
                <a:sym typeface="+mn-ea"/>
              </a:rPr>
              <a:t>的最佳累计得分为 </a:t>
            </a:r>
            <a:r>
              <a:rPr lang="en-US" altLang="zh-CN" sz="1800" dirty="0">
                <a:ea typeface="宋体" panose="02010600030101010101" pitchFamily="2" charset="-122"/>
                <a:sym typeface="+mn-ea"/>
              </a:rPr>
              <a:t>0.5+0.8+0.2=1.5, 0.4+0.8+0.3=1.5</a:t>
            </a:r>
            <a:endParaRPr lang="zh-CN" altLang="en-US" sz="1800" dirty="0">
              <a:ea typeface="宋体" panose="02010600030101010101" pitchFamily="2" charset="-122"/>
              <a:sym typeface="+mn-ea"/>
            </a:endParaRPr>
          </a:p>
          <a:p>
            <a:pPr marL="0" indent="0">
              <a:lnSpc>
                <a:spcPct val="150000"/>
              </a:lnSpc>
              <a:buNone/>
            </a:pPr>
            <a:r>
              <a:rPr lang="en-US" altLang="zh-CN" sz="1800" dirty="0">
                <a:ea typeface="宋体" panose="02010600030101010101" pitchFamily="2" charset="-122"/>
                <a:sym typeface="+mn-ea"/>
              </a:rPr>
              <a:t>3</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t=3</a:t>
            </a:r>
            <a:r>
              <a:rPr lang="zh-CN" altLang="en-US" sz="1800" dirty="0">
                <a:ea typeface="宋体" panose="02010600030101010101" pitchFamily="2" charset="-122"/>
                <a:sym typeface="+mn-ea"/>
              </a:rPr>
              <a:t>时刻，计算累计分数为</a:t>
            </a:r>
            <a:r>
              <a:rPr lang="en-US" altLang="zh-CN" sz="1800" dirty="0">
                <a:ea typeface="宋体" panose="02010600030101010101" pitchFamily="2" charset="-122"/>
                <a:sym typeface="+mn-ea"/>
              </a:rPr>
              <a:t>2.1</a:t>
            </a:r>
            <a:r>
              <a:rPr lang="zh-CN" altLang="en-US" sz="1800" dirty="0">
                <a:ea typeface="宋体" panose="02010600030101010101" pitchFamily="2" charset="-122"/>
                <a:sym typeface="+mn-ea"/>
              </a:rPr>
              <a:t>，</a:t>
            </a:r>
            <a:r>
              <a:rPr lang="en-US" altLang="zh-CN" sz="1800" dirty="0">
                <a:ea typeface="宋体" panose="02010600030101010101" pitchFamily="2" charset="-122"/>
                <a:sym typeface="+mn-ea"/>
              </a:rPr>
              <a:t>2.6</a:t>
            </a:r>
            <a:r>
              <a:rPr lang="zh-CN" altLang="en-US" sz="1800" dirty="0">
                <a:ea typeface="宋体" panose="02010600030101010101" pitchFamily="2" charset="-122"/>
                <a:sym typeface="+mn-ea"/>
              </a:rPr>
              <a:t>， </a:t>
            </a:r>
            <a:r>
              <a:rPr lang="en-US" altLang="zh-CN" sz="1800" dirty="0">
                <a:ea typeface="宋体" panose="02010600030101010101" pitchFamily="2" charset="-122"/>
                <a:sym typeface="+mn-ea"/>
              </a:rPr>
              <a:t>2.2</a:t>
            </a:r>
          </a:p>
          <a:p>
            <a:pPr marL="0" indent="0">
              <a:lnSpc>
                <a:spcPct val="150000"/>
              </a:lnSpc>
              <a:buNone/>
            </a:pPr>
            <a:r>
              <a:rPr lang="zh-CN" altLang="en-US" sz="1800" dirty="0">
                <a:ea typeface="宋体" panose="02010600030101010101" pitchFamily="2" charset="-122"/>
                <a:sym typeface="+mn-ea"/>
              </a:rPr>
              <a:t>这样全局最高分为</a:t>
            </a:r>
            <a:r>
              <a:rPr lang="en-US" altLang="zh-CN" sz="1800" dirty="0">
                <a:ea typeface="宋体" panose="02010600030101010101" pitchFamily="2" charset="-122"/>
                <a:sym typeface="+mn-ea"/>
              </a:rPr>
              <a:t>2.6</a:t>
            </a:r>
            <a:r>
              <a:rPr lang="zh-CN" altLang="en-US" sz="1800" dirty="0">
                <a:ea typeface="宋体" panose="02010600030101010101" pitchFamily="2" charset="-122"/>
                <a:sym typeface="+mn-ea"/>
              </a:rPr>
              <a:t>，最优路径为： </a:t>
            </a:r>
            <a:r>
              <a:rPr lang="en-US" altLang="zh-CN" sz="1800" dirty="0">
                <a:ea typeface="宋体" panose="02010600030101010101" pitchFamily="2" charset="-122"/>
                <a:sym typeface="+mn-ea"/>
              </a:rPr>
              <a:t>S</a:t>
            </a:r>
            <a:r>
              <a:rPr lang="en-US" altLang="zh-CN" sz="1400" dirty="0">
                <a:ea typeface="宋体" panose="02010600030101010101" pitchFamily="2" charset="-122"/>
                <a:sym typeface="+mn-ea"/>
              </a:rPr>
              <a:t>1</a:t>
            </a:r>
            <a:r>
              <a:rPr lang="en-US" altLang="zh-CN" sz="1800" dirty="0">
                <a:ea typeface="宋体" panose="02010600030101010101" pitchFamily="2" charset="-122"/>
                <a:sym typeface="+mn-ea"/>
              </a:rPr>
              <a:t> -&gt; S</a:t>
            </a:r>
            <a:r>
              <a:rPr lang="en-US" altLang="zh-CN" sz="1400" dirty="0">
                <a:ea typeface="宋体" panose="02010600030101010101" pitchFamily="2" charset="-122"/>
                <a:sym typeface="+mn-ea"/>
              </a:rPr>
              <a:t>2</a:t>
            </a:r>
            <a:r>
              <a:rPr lang="en-US" altLang="zh-CN" sz="1800" dirty="0">
                <a:ea typeface="宋体" panose="02010600030101010101" pitchFamily="2" charset="-122"/>
                <a:sym typeface="+mn-ea"/>
              </a:rPr>
              <a:t> -&gt; S</a:t>
            </a:r>
            <a:r>
              <a:rPr lang="en-US" altLang="zh-CN" sz="1400" dirty="0">
                <a:ea typeface="宋体" panose="02010600030101010101" pitchFamily="2" charset="-122"/>
                <a:sym typeface="+mn-ea"/>
              </a:rPr>
              <a:t>2</a:t>
            </a:r>
            <a:endParaRPr lang="zh-CN" altLang="en-US" sz="1800" dirty="0">
              <a:ea typeface="宋体" panose="02010600030101010101" pitchFamily="2" charset="-122"/>
              <a:sym typeface="+mn-ea"/>
            </a:endParaRPr>
          </a:p>
        </p:txBody>
      </p:sp>
      <p:pic>
        <p:nvPicPr>
          <p:cNvPr id="5" name="图片 4">
            <a:extLst>
              <a:ext uri="{FF2B5EF4-FFF2-40B4-BE49-F238E27FC236}">
                <a16:creationId xmlns:a16="http://schemas.microsoft.com/office/drawing/2014/main" id="{6D173796-65AC-40DB-987F-2D0A48AC6D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0145" y="3238406"/>
            <a:ext cx="6147777" cy="3423902"/>
          </a:xfrm>
          <a:prstGeom prst="rect">
            <a:avLst/>
          </a:prstGeom>
        </p:spPr>
      </p:pic>
      <p:pic>
        <p:nvPicPr>
          <p:cNvPr id="8" name="图片 7">
            <a:extLst>
              <a:ext uri="{FF2B5EF4-FFF2-40B4-BE49-F238E27FC236}">
                <a16:creationId xmlns:a16="http://schemas.microsoft.com/office/drawing/2014/main" id="{41275436-3424-4699-B7CA-1967EC8D1DB8}"/>
              </a:ext>
            </a:extLst>
          </p:cNvPr>
          <p:cNvPicPr>
            <a:picLocks noChangeAspect="1"/>
          </p:cNvPicPr>
          <p:nvPr/>
        </p:nvPicPr>
        <p:blipFill>
          <a:blip r:embed="rId9"/>
          <a:stretch>
            <a:fillRect/>
          </a:stretch>
        </p:blipFill>
        <p:spPr>
          <a:xfrm>
            <a:off x="1368611" y="5321295"/>
            <a:ext cx="3644778" cy="1521762"/>
          </a:xfrm>
          <a:prstGeom prst="rect">
            <a:avLst/>
          </a:prstGeom>
        </p:spPr>
      </p:pic>
    </p:spTree>
    <p:custDataLst>
      <p:tags r:id="rId2"/>
    </p:custDataLst>
    <p:extLst>
      <p:ext uri="{BB962C8B-B14F-4D97-AF65-F5344CB8AC3E}">
        <p14:creationId xmlns:p14="http://schemas.microsoft.com/office/powerpoint/2010/main" val="276084940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0"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166270"/>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Baseline</a:t>
            </a:r>
            <a:r>
              <a:rPr lang="zh-CN" altLang="en-US" sz="1800" dirty="0">
                <a:solidFill>
                  <a:srgbClr val="FF0000"/>
                </a:solidFill>
                <a:ea typeface="宋体" panose="02010600030101010101" pitchFamily="2" charset="-122"/>
                <a:sym typeface="+mn-ea"/>
              </a:rPr>
              <a:t>基线模型调优：</a:t>
            </a:r>
            <a:endParaRPr lang="en-US" altLang="zh-CN" sz="1800" dirty="0">
              <a:solidFill>
                <a:srgbClr val="FF0000"/>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1</a:t>
            </a:r>
            <a:r>
              <a:rPr lang="zh-CN" altLang="en-US" sz="1800" dirty="0">
                <a:solidFill>
                  <a:schemeClr val="tx1"/>
                </a:solidFill>
                <a:ea typeface="宋体" panose="02010600030101010101" pitchFamily="2" charset="-122"/>
                <a:sym typeface="+mn-ea"/>
              </a:rPr>
              <a:t>）使用更多的数据集</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err="1">
                <a:solidFill>
                  <a:schemeClr val="tx1"/>
                </a:solidFill>
                <a:ea typeface="宋体" panose="02010600030101010101" pitchFamily="2" charset="-122"/>
                <a:sym typeface="+mn-ea"/>
              </a:rPr>
              <a:t>training_data</a:t>
            </a:r>
            <a:r>
              <a:rPr lang="en-US" altLang="zh-CN" sz="1800" dirty="0">
                <a:solidFill>
                  <a:schemeClr val="tx1"/>
                </a:solidFill>
                <a:ea typeface="宋体" panose="02010600030101010101" pitchFamily="2" charset="-122"/>
                <a:sym typeface="+mn-ea"/>
              </a:rPr>
              <a:t> = </a:t>
            </a:r>
            <a:r>
              <a:rPr lang="en-US" altLang="zh-CN" sz="1800" dirty="0" err="1">
                <a:solidFill>
                  <a:schemeClr val="tx1"/>
                </a:solidFill>
                <a:ea typeface="宋体" panose="02010600030101010101" pitchFamily="2" charset="-122"/>
                <a:sym typeface="+mn-ea"/>
              </a:rPr>
              <a:t>training_data_txt</a:t>
            </a:r>
            <a:r>
              <a:rPr lang="en-US" altLang="zh-CN" sz="1800" dirty="0">
                <a:solidFill>
                  <a:schemeClr val="tx1"/>
                </a:solidFill>
                <a:ea typeface="宋体" panose="02010600030101010101" pitchFamily="2" charset="-122"/>
                <a:sym typeface="+mn-ea"/>
              </a:rPr>
              <a:t>[:10000]</a:t>
            </a:r>
          </a:p>
          <a:p>
            <a:pPr marL="0" indent="0">
              <a:lnSpc>
                <a:spcPct val="150000"/>
              </a:lnSpc>
              <a:buNone/>
            </a:pPr>
            <a:r>
              <a:rPr lang="en-US" altLang="zh-CN" sz="1800" dirty="0">
                <a:solidFill>
                  <a:schemeClr val="tx1"/>
                </a:solidFill>
                <a:ea typeface="宋体" panose="02010600030101010101" pitchFamily="2" charset="-122"/>
                <a:sym typeface="+mn-ea"/>
              </a:rPr>
              <a:t>2</a:t>
            </a:r>
            <a:r>
              <a:rPr lang="zh-CN" altLang="en-US" sz="1800" dirty="0">
                <a:solidFill>
                  <a:schemeClr val="tx1"/>
                </a:solidFill>
                <a:ea typeface="宋体" panose="02010600030101010101" pitchFamily="2" charset="-122"/>
                <a:sym typeface="+mn-ea"/>
              </a:rPr>
              <a:t>）使用更大的</a:t>
            </a:r>
            <a:r>
              <a:rPr lang="en-US" altLang="zh-CN" sz="1800" dirty="0" err="1">
                <a:solidFill>
                  <a:schemeClr val="tx1"/>
                </a:solidFill>
                <a:ea typeface="宋体" panose="02010600030101010101" pitchFamily="2" charset="-122"/>
                <a:sym typeface="+mn-ea"/>
              </a:rPr>
              <a:t>batch_size</a:t>
            </a:r>
            <a:r>
              <a:rPr lang="zh-CN" altLang="en-US" sz="1800" dirty="0">
                <a:solidFill>
                  <a:schemeClr val="tx1"/>
                </a:solidFill>
                <a:ea typeface="宋体" panose="02010600030101010101" pitchFamily="2" charset="-122"/>
                <a:sym typeface="+mn-ea"/>
              </a:rPr>
              <a:t>，原</a:t>
            </a:r>
            <a:r>
              <a:rPr lang="en-US" altLang="zh-CN" sz="1800" dirty="0">
                <a:solidFill>
                  <a:schemeClr val="tx1"/>
                </a:solidFill>
                <a:ea typeface="宋体" panose="02010600030101010101" pitchFamily="2" charset="-122"/>
                <a:sym typeface="+mn-ea"/>
              </a:rPr>
              <a:t>baseline</a:t>
            </a:r>
            <a:r>
              <a:rPr lang="zh-CN" altLang="en-US" sz="1800" dirty="0">
                <a:solidFill>
                  <a:schemeClr val="tx1"/>
                </a:solidFill>
                <a:ea typeface="宋体" panose="02010600030101010101" pitchFamily="2" charset="-122"/>
                <a:sym typeface="+mn-ea"/>
              </a:rPr>
              <a:t>没有充分利用</a:t>
            </a:r>
            <a:r>
              <a:rPr lang="en-US" altLang="zh-CN" sz="1800" dirty="0">
                <a:solidFill>
                  <a:schemeClr val="tx1"/>
                </a:solidFill>
                <a:ea typeface="宋体" panose="02010600030101010101" pitchFamily="2" charset="-122"/>
                <a:sym typeface="+mn-ea"/>
              </a:rPr>
              <a:t>GPU</a:t>
            </a:r>
            <a:r>
              <a:rPr lang="zh-CN" altLang="en-US" sz="1800" dirty="0">
                <a:solidFill>
                  <a:schemeClr val="tx1"/>
                </a:solidFill>
                <a:ea typeface="宋体" panose="02010600030101010101" pitchFamily="2" charset="-122"/>
                <a:sym typeface="+mn-ea"/>
              </a:rPr>
              <a:t>性能</a:t>
            </a: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zh-CN" altLang="en-US" sz="1800" dirty="0">
              <a:solidFill>
                <a:schemeClr val="tx1"/>
              </a:solidFill>
              <a:ea typeface="宋体" panose="02010600030101010101" pitchFamily="2" charset="-122"/>
              <a:sym typeface="+mn-ea"/>
            </a:endParaRPr>
          </a:p>
        </p:txBody>
      </p:sp>
      <p:sp>
        <p:nvSpPr>
          <p:cNvPr id="9" name="Content Placeholder 2">
            <a:extLst>
              <a:ext uri="{FF2B5EF4-FFF2-40B4-BE49-F238E27FC236}">
                <a16:creationId xmlns:a16="http://schemas.microsoft.com/office/drawing/2014/main" id="{97F0820A-FD48-44AB-B305-C9522146C369}"/>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solidFill>
                  <a:schemeClr val="tx1"/>
                </a:solidFill>
                <a:ea typeface="宋体" panose="02010600030101010101" pitchFamily="2" charset="-122"/>
                <a:sym typeface="+mn-ea"/>
              </a:rPr>
              <a:t>使用 </a:t>
            </a:r>
            <a:r>
              <a:rPr lang="en-US" altLang="zh-CN" sz="1800" dirty="0">
                <a:solidFill>
                  <a:schemeClr val="tx1"/>
                </a:solidFill>
                <a:ea typeface="宋体" panose="02010600030101010101" pitchFamily="2" charset="-122"/>
                <a:sym typeface="+mn-ea"/>
              </a:rPr>
              <a:t>Bi-LSTM-CRF</a:t>
            </a:r>
            <a:r>
              <a:rPr lang="zh-CN" altLang="en-US" sz="1800" dirty="0">
                <a:solidFill>
                  <a:schemeClr val="tx1"/>
                </a:solidFill>
                <a:ea typeface="宋体" panose="02010600030101010101" pitchFamily="2" charset="-122"/>
                <a:sym typeface="+mn-ea"/>
              </a:rPr>
              <a:t>，</a:t>
            </a:r>
            <a:r>
              <a:rPr lang="en-US" altLang="zh-CN" sz="1800" dirty="0">
                <a:solidFill>
                  <a:schemeClr val="tx1"/>
                </a:solidFill>
                <a:ea typeface="宋体" panose="02010600030101010101" pitchFamily="2" charset="-122"/>
                <a:sym typeface="+mn-ea"/>
              </a:rPr>
              <a:t>epoch= 41</a:t>
            </a:r>
            <a:r>
              <a:rPr lang="zh-CN" altLang="en-US" sz="1800" dirty="0">
                <a:solidFill>
                  <a:schemeClr val="tx1"/>
                </a:solidFill>
                <a:ea typeface="宋体" panose="02010600030101010101" pitchFamily="2" charset="-122"/>
                <a:sym typeface="+mn-ea"/>
              </a:rPr>
              <a:t>，</a:t>
            </a:r>
            <a:r>
              <a:rPr lang="en-US" altLang="zh-CN" sz="1800" dirty="0">
                <a:solidFill>
                  <a:schemeClr val="tx1"/>
                </a:solidFill>
                <a:ea typeface="宋体" panose="02010600030101010101" pitchFamily="2" charset="-122"/>
                <a:sym typeface="+mn-ea"/>
              </a:rPr>
              <a:t>F1_score</a:t>
            </a:r>
            <a:r>
              <a:rPr lang="zh-CN" altLang="en-US" sz="1800" dirty="0">
                <a:solidFill>
                  <a:schemeClr val="tx1"/>
                </a:solidFill>
                <a:ea typeface="宋体" panose="02010600030101010101" pitchFamily="2" charset="-122"/>
                <a:sym typeface="+mn-ea"/>
              </a:rPr>
              <a:t>大约为</a:t>
            </a:r>
            <a:r>
              <a:rPr lang="en-US" altLang="zh-CN" sz="1800" dirty="0">
                <a:solidFill>
                  <a:schemeClr val="tx1"/>
                </a:solidFill>
                <a:ea typeface="宋体" panose="02010600030101010101" pitchFamily="2" charset="-122"/>
                <a:sym typeface="+mn-ea"/>
              </a:rPr>
              <a:t>0.83</a:t>
            </a:r>
          </a:p>
          <a:p>
            <a:pPr marL="0" indent="0">
              <a:lnSpc>
                <a:spcPct val="150000"/>
              </a:lnSpc>
              <a:buNone/>
            </a:pPr>
            <a:r>
              <a:rPr lang="en-US" altLang="zh-CN" sz="1800" dirty="0">
                <a:solidFill>
                  <a:schemeClr val="tx1"/>
                </a:solidFill>
                <a:ea typeface="宋体" panose="02010600030101010101" pitchFamily="2" charset="-122"/>
                <a:sym typeface="+mn-ea"/>
              </a:rPr>
              <a:t>3</a:t>
            </a:r>
            <a:r>
              <a:rPr lang="zh-CN" altLang="en-US" sz="1800" dirty="0">
                <a:solidFill>
                  <a:schemeClr val="tx1"/>
                </a:solidFill>
                <a:ea typeface="宋体" panose="02010600030101010101" pitchFamily="2" charset="-122"/>
                <a:sym typeface="+mn-ea"/>
              </a:rPr>
              <a:t>）可以使用 </a:t>
            </a:r>
            <a:r>
              <a:rPr lang="en-US" altLang="zh-CN" sz="1800" dirty="0">
                <a:solidFill>
                  <a:schemeClr val="tx1"/>
                </a:solidFill>
                <a:ea typeface="宋体" panose="02010600030101010101" pitchFamily="2" charset="-122"/>
                <a:sym typeface="+mn-ea"/>
              </a:rPr>
              <a:t>BERT-</a:t>
            </a:r>
            <a:r>
              <a:rPr lang="en-US" altLang="zh-CN" sz="1800" dirty="0" err="1">
                <a:solidFill>
                  <a:schemeClr val="tx1"/>
                </a:solidFill>
                <a:ea typeface="宋体" panose="02010600030101010101" pitchFamily="2" charset="-122"/>
                <a:sym typeface="+mn-ea"/>
              </a:rPr>
              <a:t>BiLSTM</a:t>
            </a:r>
            <a:r>
              <a:rPr lang="en-US" altLang="zh-CN" sz="1800" dirty="0">
                <a:solidFill>
                  <a:schemeClr val="tx1"/>
                </a:solidFill>
                <a:ea typeface="宋体" panose="02010600030101010101" pitchFamily="2" charset="-122"/>
                <a:sym typeface="+mn-ea"/>
              </a:rPr>
              <a:t>-CRF</a:t>
            </a:r>
          </a:p>
          <a:p>
            <a:pPr marL="0" indent="0">
              <a:lnSpc>
                <a:spcPct val="150000"/>
              </a:lnSpc>
              <a:buNone/>
            </a:pPr>
            <a:r>
              <a:rPr lang="en-US" altLang="zh-CN" sz="1800" dirty="0">
                <a:solidFill>
                  <a:schemeClr val="tx1"/>
                </a:solidFill>
                <a:ea typeface="宋体" panose="02010600030101010101" pitchFamily="2" charset="-122"/>
                <a:sym typeface="+mn-ea"/>
              </a:rPr>
              <a:t>4</a:t>
            </a:r>
            <a:r>
              <a:rPr lang="zh-CN" altLang="en-US" sz="1800" dirty="0">
                <a:solidFill>
                  <a:schemeClr val="tx1"/>
                </a:solidFill>
                <a:ea typeface="宋体" panose="02010600030101010101" pitchFamily="2" charset="-122"/>
                <a:sym typeface="+mn-ea"/>
              </a:rPr>
              <a:t>）</a:t>
            </a:r>
            <a:r>
              <a:rPr lang="en-US" altLang="zh-CN" sz="1800" dirty="0">
                <a:solidFill>
                  <a:schemeClr val="tx1"/>
                </a:solidFill>
                <a:ea typeface="宋体" panose="02010600030101010101" pitchFamily="2" charset="-122"/>
                <a:sym typeface="+mn-ea"/>
              </a:rPr>
              <a:t>TFIDF + LR =&gt; TFIDF + </a:t>
            </a:r>
            <a:r>
              <a:rPr lang="en-US" altLang="zh-CN" sz="1800" dirty="0" err="1">
                <a:solidFill>
                  <a:schemeClr val="tx1"/>
                </a:solidFill>
                <a:ea typeface="宋体" panose="02010600030101010101" pitchFamily="2" charset="-122"/>
                <a:sym typeface="+mn-ea"/>
              </a:rPr>
              <a:t>XGBoost</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5</a:t>
            </a:r>
            <a:r>
              <a:rPr lang="zh-CN" altLang="en-US" sz="1800" dirty="0">
                <a:solidFill>
                  <a:schemeClr val="tx1"/>
                </a:solidFill>
                <a:ea typeface="宋体" panose="02010600030101010101" pitchFamily="2" charset="-122"/>
                <a:sym typeface="+mn-ea"/>
              </a:rPr>
              <a:t>）使用 </a:t>
            </a:r>
            <a:r>
              <a:rPr lang="en-US" altLang="zh-CN" sz="1800" dirty="0">
                <a:solidFill>
                  <a:schemeClr val="tx1"/>
                </a:solidFill>
                <a:ea typeface="宋体" panose="02010600030101010101" pitchFamily="2" charset="-122"/>
                <a:sym typeface="+mn-ea"/>
              </a:rPr>
              <a:t>Bert</a:t>
            </a:r>
            <a:r>
              <a:rPr lang="zh-CN" altLang="en-US" sz="1800" dirty="0">
                <a:solidFill>
                  <a:schemeClr val="tx1"/>
                </a:solidFill>
                <a:ea typeface="宋体" panose="02010600030101010101" pitchFamily="2" charset="-122"/>
                <a:sym typeface="+mn-ea"/>
              </a:rPr>
              <a:t>进行情感分类</a:t>
            </a: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p:txBody>
      </p:sp>
      <p:pic>
        <p:nvPicPr>
          <p:cNvPr id="10" name="图片 9">
            <a:extLst>
              <a:ext uri="{FF2B5EF4-FFF2-40B4-BE49-F238E27FC236}">
                <a16:creationId xmlns:a16="http://schemas.microsoft.com/office/drawing/2014/main" id="{5790FD92-187B-4D12-8702-4DB60245F44D}"/>
              </a:ext>
            </a:extLst>
          </p:cNvPr>
          <p:cNvPicPr>
            <a:picLocks noChangeAspect="1"/>
          </p:cNvPicPr>
          <p:nvPr/>
        </p:nvPicPr>
        <p:blipFill>
          <a:blip r:embed="rId8"/>
          <a:stretch>
            <a:fillRect/>
          </a:stretch>
        </p:blipFill>
        <p:spPr>
          <a:xfrm>
            <a:off x="602379" y="3774662"/>
            <a:ext cx="5163268" cy="2957303"/>
          </a:xfrm>
          <a:prstGeom prst="rect">
            <a:avLst/>
          </a:prstGeom>
        </p:spPr>
      </p:pic>
      <p:graphicFrame>
        <p:nvGraphicFramePr>
          <p:cNvPr id="3" name="表格 4">
            <a:extLst>
              <a:ext uri="{FF2B5EF4-FFF2-40B4-BE49-F238E27FC236}">
                <a16:creationId xmlns:a16="http://schemas.microsoft.com/office/drawing/2014/main" id="{D8C178BC-FF4B-451E-829D-64E4BDDE26E1}"/>
              </a:ext>
            </a:extLst>
          </p:cNvPr>
          <p:cNvGraphicFramePr>
            <a:graphicFrameLocks noGrp="1"/>
          </p:cNvGraphicFramePr>
          <p:nvPr/>
        </p:nvGraphicFramePr>
        <p:xfrm>
          <a:off x="6354233" y="3652052"/>
          <a:ext cx="4827743" cy="1824444"/>
        </p:xfrm>
        <a:graphic>
          <a:graphicData uri="http://schemas.openxmlformats.org/drawingml/2006/table">
            <a:tbl>
              <a:tblPr firstRow="1" bandRow="1">
                <a:tableStyleId>{5940675A-B579-460E-94D1-54222C63F5DA}</a:tableStyleId>
              </a:tblPr>
              <a:tblGrid>
                <a:gridCol w="2724235">
                  <a:extLst>
                    <a:ext uri="{9D8B030D-6E8A-4147-A177-3AD203B41FA5}">
                      <a16:colId xmlns:a16="http://schemas.microsoft.com/office/drawing/2014/main" val="1855421293"/>
                    </a:ext>
                  </a:extLst>
                </a:gridCol>
                <a:gridCol w="2103508">
                  <a:extLst>
                    <a:ext uri="{9D8B030D-6E8A-4147-A177-3AD203B41FA5}">
                      <a16:colId xmlns:a16="http://schemas.microsoft.com/office/drawing/2014/main" val="638965827"/>
                    </a:ext>
                  </a:extLst>
                </a:gridCol>
              </a:tblGrid>
              <a:tr h="456111">
                <a:tc>
                  <a:txBody>
                    <a:bodyPr/>
                    <a:lstStyle/>
                    <a:p>
                      <a:pPr algn="ctr"/>
                      <a:r>
                        <a:rPr lang="zh-CN" altLang="en-US" sz="1600" b="0" dirty="0">
                          <a:solidFill>
                            <a:schemeClr val="tx1"/>
                          </a:solidFill>
                        </a:rPr>
                        <a:t>算法</a:t>
                      </a:r>
                    </a:p>
                  </a:txBody>
                  <a:tcPr/>
                </a:tc>
                <a:tc>
                  <a:txBody>
                    <a:bodyPr/>
                    <a:lstStyle/>
                    <a:p>
                      <a:pPr algn="ctr"/>
                      <a:r>
                        <a:rPr lang="en-US" altLang="zh-CN" sz="1600" b="0" dirty="0">
                          <a:solidFill>
                            <a:schemeClr val="tx1"/>
                          </a:solidFill>
                        </a:rPr>
                        <a:t>kappa</a:t>
                      </a:r>
                      <a:endParaRPr lang="zh-CN" altLang="en-US" sz="1600" b="0" dirty="0">
                        <a:solidFill>
                          <a:schemeClr val="tx1"/>
                        </a:solidFill>
                      </a:endParaRPr>
                    </a:p>
                  </a:txBody>
                  <a:tcPr/>
                </a:tc>
                <a:extLst>
                  <a:ext uri="{0D108BD9-81ED-4DB2-BD59-A6C34878D82A}">
                    <a16:rowId xmlns:a16="http://schemas.microsoft.com/office/drawing/2014/main" val="3376457872"/>
                  </a:ext>
                </a:extLst>
              </a:tr>
              <a:tr h="456111">
                <a:tc>
                  <a:txBody>
                    <a:bodyPr/>
                    <a:lstStyle/>
                    <a:p>
                      <a:pPr algn="ctr"/>
                      <a:r>
                        <a:rPr lang="en-US" altLang="zh-CN" sz="1600" b="0" dirty="0">
                          <a:solidFill>
                            <a:schemeClr val="tx1"/>
                          </a:solidFill>
                        </a:rPr>
                        <a:t>TFIDF + LR</a:t>
                      </a:r>
                      <a:endParaRPr lang="zh-CN" altLang="en-US" sz="1600" b="0" dirty="0">
                        <a:solidFill>
                          <a:schemeClr val="tx1"/>
                        </a:solidFill>
                      </a:endParaRPr>
                    </a:p>
                  </a:txBody>
                  <a:tcPr/>
                </a:tc>
                <a:tc>
                  <a:txBody>
                    <a:bodyPr/>
                    <a:lstStyle/>
                    <a:p>
                      <a:pPr algn="ctr"/>
                      <a:r>
                        <a:rPr lang="en-US" altLang="zh-CN" sz="1600" b="0" dirty="0">
                          <a:solidFill>
                            <a:schemeClr val="tx1"/>
                          </a:solidFill>
                        </a:rPr>
                        <a:t>0.05</a:t>
                      </a:r>
                      <a:endParaRPr lang="zh-CN" altLang="en-US" sz="1600" b="0" dirty="0">
                        <a:solidFill>
                          <a:schemeClr val="tx1"/>
                        </a:solidFill>
                      </a:endParaRPr>
                    </a:p>
                  </a:txBody>
                  <a:tcPr/>
                </a:tc>
                <a:extLst>
                  <a:ext uri="{0D108BD9-81ED-4DB2-BD59-A6C34878D82A}">
                    <a16:rowId xmlns:a16="http://schemas.microsoft.com/office/drawing/2014/main" val="2222532251"/>
                  </a:ext>
                </a:extLst>
              </a:tr>
              <a:tr h="456111">
                <a:tc>
                  <a:txBody>
                    <a:bodyPr/>
                    <a:lstStyle/>
                    <a:p>
                      <a:pPr algn="ctr"/>
                      <a:r>
                        <a:rPr lang="en-US" altLang="zh-CN" sz="1600" b="0" dirty="0">
                          <a:solidFill>
                            <a:schemeClr val="tx1"/>
                          </a:solidFill>
                        </a:rPr>
                        <a:t>TFIDF + </a:t>
                      </a:r>
                      <a:r>
                        <a:rPr lang="en-US" altLang="zh-CN" sz="1600" b="0" dirty="0" err="1">
                          <a:solidFill>
                            <a:schemeClr val="tx1"/>
                          </a:solidFill>
                        </a:rPr>
                        <a:t>XGBoost</a:t>
                      </a:r>
                      <a:endParaRPr lang="zh-CN" altLang="en-US" sz="1600" b="0" dirty="0">
                        <a:solidFill>
                          <a:schemeClr val="tx1"/>
                        </a:solidFill>
                      </a:endParaRPr>
                    </a:p>
                  </a:txBody>
                  <a:tcPr/>
                </a:tc>
                <a:tc>
                  <a:txBody>
                    <a:bodyPr/>
                    <a:lstStyle/>
                    <a:p>
                      <a:pPr algn="ctr"/>
                      <a:r>
                        <a:rPr lang="en-US" altLang="zh-CN" sz="1600" b="0" dirty="0">
                          <a:solidFill>
                            <a:schemeClr val="tx1"/>
                          </a:solidFill>
                        </a:rPr>
                        <a:t>0.13</a:t>
                      </a:r>
                      <a:endParaRPr lang="zh-CN" altLang="en-US" sz="1600" b="0" dirty="0">
                        <a:solidFill>
                          <a:schemeClr val="tx1"/>
                        </a:solidFill>
                      </a:endParaRPr>
                    </a:p>
                  </a:txBody>
                  <a:tcPr/>
                </a:tc>
                <a:extLst>
                  <a:ext uri="{0D108BD9-81ED-4DB2-BD59-A6C34878D82A}">
                    <a16:rowId xmlns:a16="http://schemas.microsoft.com/office/drawing/2014/main" val="3326321043"/>
                  </a:ext>
                </a:extLst>
              </a:tr>
              <a:tr h="456111">
                <a:tc>
                  <a:txBody>
                    <a:bodyPr/>
                    <a:lstStyle/>
                    <a:p>
                      <a:pPr algn="ctr"/>
                      <a:r>
                        <a:rPr lang="en-US" altLang="zh-CN" sz="1600" b="0" dirty="0" err="1">
                          <a:solidFill>
                            <a:schemeClr val="tx1"/>
                          </a:solidFill>
                        </a:rPr>
                        <a:t>BertForSequenceClassification</a:t>
                      </a:r>
                      <a:endParaRPr lang="zh-CN" altLang="en-US" sz="1600" b="0" dirty="0">
                        <a:solidFill>
                          <a:schemeClr val="tx1"/>
                        </a:solidFill>
                      </a:endParaRPr>
                    </a:p>
                  </a:txBody>
                  <a:tcPr/>
                </a:tc>
                <a:tc>
                  <a:txBody>
                    <a:bodyPr/>
                    <a:lstStyle/>
                    <a:p>
                      <a:pPr algn="ctr"/>
                      <a:r>
                        <a:rPr lang="en-US" altLang="zh-CN" sz="1600" b="0" dirty="0">
                          <a:solidFill>
                            <a:schemeClr val="tx1"/>
                          </a:solidFill>
                        </a:rPr>
                        <a:t>0.46</a:t>
                      </a:r>
                      <a:endParaRPr lang="zh-CN" altLang="en-US" sz="1600" b="0" dirty="0">
                        <a:solidFill>
                          <a:schemeClr val="tx1"/>
                        </a:solidFill>
                      </a:endParaRPr>
                    </a:p>
                  </a:txBody>
                  <a:tcPr/>
                </a:tc>
                <a:extLst>
                  <a:ext uri="{0D108BD9-81ED-4DB2-BD59-A6C34878D82A}">
                    <a16:rowId xmlns:a16="http://schemas.microsoft.com/office/drawing/2014/main" val="1084029030"/>
                  </a:ext>
                </a:extLst>
              </a:tr>
            </a:tbl>
          </a:graphicData>
        </a:graphic>
      </p:graphicFrame>
    </p:spTree>
    <p:custDataLst>
      <p:tags r:id="rId2"/>
    </p:custDataLst>
    <p:extLst>
      <p:ext uri="{BB962C8B-B14F-4D97-AF65-F5344CB8AC3E}">
        <p14:creationId xmlns:p14="http://schemas.microsoft.com/office/powerpoint/2010/main" val="10398056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4"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166270"/>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BERT-</a:t>
            </a:r>
            <a:r>
              <a:rPr lang="en-US" altLang="zh-CN" sz="1800" dirty="0" err="1">
                <a:solidFill>
                  <a:srgbClr val="FF0000"/>
                </a:solidFill>
                <a:ea typeface="宋体" panose="02010600030101010101" pitchFamily="2" charset="-122"/>
                <a:sym typeface="+mn-ea"/>
              </a:rPr>
              <a:t>BiLSTM</a:t>
            </a:r>
            <a:r>
              <a:rPr lang="en-US" altLang="zh-CN" sz="1800" dirty="0">
                <a:solidFill>
                  <a:srgbClr val="FF0000"/>
                </a:solidFill>
                <a:ea typeface="宋体" panose="02010600030101010101" pitchFamily="2" charset="-122"/>
                <a:sym typeface="+mn-ea"/>
              </a:rPr>
              <a:t>-CRF</a:t>
            </a:r>
            <a:r>
              <a:rPr lang="zh-CN" altLang="en-US" sz="1800" dirty="0">
                <a:solidFill>
                  <a:srgbClr val="FF0000"/>
                </a:solidFill>
                <a:ea typeface="宋体" panose="02010600030101010101" pitchFamily="2" charset="-122"/>
                <a:sym typeface="+mn-ea"/>
              </a:rPr>
              <a:t>：</a:t>
            </a:r>
            <a:endParaRPr lang="en-US" altLang="zh-CN" sz="1800" dirty="0">
              <a:solidFill>
                <a:srgbClr val="FF0000"/>
              </a:solidFill>
              <a:ea typeface="宋体" panose="02010600030101010101" pitchFamily="2" charset="-122"/>
              <a:sym typeface="+mn-ea"/>
            </a:endParaRPr>
          </a:p>
          <a:p>
            <a:pPr marL="0" indent="0">
              <a:lnSpc>
                <a:spcPct val="150000"/>
              </a:lnSpc>
              <a:buNone/>
            </a:pPr>
            <a:r>
              <a:rPr lang="zh-CN" altLang="en-US" sz="1800" dirty="0">
                <a:solidFill>
                  <a:schemeClr val="tx1"/>
                </a:solidFill>
                <a:ea typeface="宋体" panose="02010600030101010101" pitchFamily="2" charset="-122"/>
                <a:sym typeface="+mn-ea"/>
              </a:rPr>
              <a:t>使用</a:t>
            </a:r>
            <a:r>
              <a:rPr lang="en-US" altLang="zh-CN" sz="1800" dirty="0">
                <a:solidFill>
                  <a:schemeClr val="tx1"/>
                </a:solidFill>
                <a:ea typeface="宋体" panose="02010600030101010101" pitchFamily="2" charset="-122"/>
                <a:sym typeface="+mn-ea"/>
              </a:rPr>
              <a:t>BERT</a:t>
            </a:r>
            <a:r>
              <a:rPr lang="zh-CN" altLang="en-US" sz="1800" dirty="0">
                <a:solidFill>
                  <a:schemeClr val="tx1"/>
                </a:solidFill>
                <a:ea typeface="宋体" panose="02010600030101010101" pitchFamily="2" charset="-122"/>
                <a:sym typeface="+mn-ea"/>
              </a:rPr>
              <a:t>预训练模型做</a:t>
            </a:r>
            <a:r>
              <a:rPr lang="en-US" altLang="zh-CN" sz="1800" dirty="0">
                <a:solidFill>
                  <a:schemeClr val="tx1"/>
                </a:solidFill>
                <a:ea typeface="宋体" panose="02010600030101010101" pitchFamily="2" charset="-122"/>
                <a:sym typeface="+mn-ea"/>
              </a:rPr>
              <a:t>Embedding</a:t>
            </a:r>
            <a:r>
              <a:rPr lang="zh-CN" altLang="en-US" sz="1800" dirty="0">
                <a:solidFill>
                  <a:schemeClr val="tx1"/>
                </a:solidFill>
                <a:ea typeface="宋体" panose="02010600030101010101" pitchFamily="2" charset="-122"/>
                <a:sym typeface="+mn-ea"/>
              </a:rPr>
              <a:t>，可以将预训练语义信息迁移过来（比随机初始化要好）</a:t>
            </a:r>
            <a:endParaRPr lang="en-US" altLang="zh-CN" sz="1800" dirty="0">
              <a:solidFill>
                <a:schemeClr val="tx1"/>
              </a:solidFill>
              <a:ea typeface="宋体" panose="02010600030101010101" pitchFamily="2" charset="-122"/>
              <a:sym typeface="+mn-ea"/>
            </a:endParaRPr>
          </a:p>
          <a:p>
            <a:pPr marL="0" indent="0">
              <a:lnSpc>
                <a:spcPct val="150000"/>
              </a:lnSpc>
              <a:buNone/>
            </a:pPr>
            <a:r>
              <a:rPr lang="zh-CN" altLang="en-US" sz="1800" dirty="0">
                <a:solidFill>
                  <a:schemeClr val="tx1"/>
                </a:solidFill>
                <a:ea typeface="宋体" panose="02010600030101010101" pitchFamily="2" charset="-122"/>
                <a:sym typeface="+mn-ea"/>
              </a:rPr>
              <a:t>为了实现结构分层，</a:t>
            </a:r>
            <a:r>
              <a:rPr lang="en-US" altLang="zh-CN" sz="1800" dirty="0">
                <a:solidFill>
                  <a:schemeClr val="tx1"/>
                </a:solidFill>
                <a:ea typeface="宋体" panose="02010600030101010101" pitchFamily="2" charset="-122"/>
                <a:sym typeface="+mn-ea"/>
              </a:rPr>
              <a:t>Embedding</a:t>
            </a:r>
            <a:r>
              <a:rPr lang="zh-CN" altLang="en-US" sz="1800" dirty="0">
                <a:solidFill>
                  <a:schemeClr val="tx1"/>
                </a:solidFill>
                <a:ea typeface="宋体" panose="02010600030101010101" pitchFamily="2" charset="-122"/>
                <a:sym typeface="+mn-ea"/>
              </a:rPr>
              <a:t>层设置为不可变</a:t>
            </a:r>
          </a:p>
          <a:p>
            <a:pPr marL="0" indent="0">
              <a:lnSpc>
                <a:spcPct val="150000"/>
              </a:lnSpc>
              <a:buNone/>
            </a:pPr>
            <a:r>
              <a:rPr lang="en-US" altLang="zh-CN" sz="1800" dirty="0">
                <a:solidFill>
                  <a:schemeClr val="tx1"/>
                </a:solidFill>
                <a:ea typeface="宋体" panose="02010600030101010101" pitchFamily="2" charset="-122"/>
                <a:sym typeface="+mn-ea"/>
              </a:rPr>
              <a:t>BERT-</a:t>
            </a:r>
            <a:r>
              <a:rPr lang="en-US" altLang="zh-CN" sz="1800" dirty="0" err="1">
                <a:solidFill>
                  <a:schemeClr val="tx1"/>
                </a:solidFill>
                <a:ea typeface="宋体" panose="02010600030101010101" pitchFamily="2" charset="-122"/>
                <a:sym typeface="+mn-ea"/>
              </a:rPr>
              <a:t>wwm</a:t>
            </a:r>
            <a:r>
              <a:rPr lang="en-US" altLang="zh-CN" sz="1800" dirty="0">
                <a:solidFill>
                  <a:schemeClr val="tx1"/>
                </a:solidFill>
                <a:ea typeface="宋体" panose="02010600030101010101" pitchFamily="2" charset="-122"/>
                <a:sym typeface="+mn-ea"/>
              </a:rPr>
              <a:t> </a:t>
            </a:r>
            <a:r>
              <a:rPr lang="zh-CN" altLang="en-US" sz="1800" dirty="0">
                <a:solidFill>
                  <a:schemeClr val="tx1"/>
                </a:solidFill>
                <a:ea typeface="宋体" panose="02010600030101010101" pitchFamily="2" charset="-122"/>
                <a:sym typeface="+mn-ea"/>
              </a:rPr>
              <a:t>（替换原来的</a:t>
            </a:r>
            <a:r>
              <a:rPr lang="en-US" altLang="zh-CN" sz="1800" dirty="0">
                <a:solidFill>
                  <a:schemeClr val="tx1"/>
                </a:solidFill>
                <a:ea typeface="宋体" panose="02010600030101010101" pitchFamily="2" charset="-122"/>
                <a:sym typeface="+mn-ea"/>
              </a:rPr>
              <a:t>BERT Embedding</a:t>
            </a:r>
            <a:r>
              <a:rPr lang="zh-CN" altLang="en-US" sz="1800" dirty="0">
                <a:solidFill>
                  <a:schemeClr val="tx1"/>
                </a:solidFill>
                <a:ea typeface="宋体" panose="02010600030101010101" pitchFamily="2" charset="-122"/>
                <a:sym typeface="+mn-ea"/>
              </a:rPr>
              <a:t>）</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rPr>
              <a:t>Pre-Training with Whole Word </a:t>
            </a:r>
            <a:r>
              <a:rPr lang="en-US" altLang="zh-CN" sz="1800" dirty="0" err="1">
                <a:solidFill>
                  <a:schemeClr val="tx1"/>
                </a:solidFill>
                <a:ea typeface="宋体" panose="02010600030101010101" pitchFamily="2" charset="-122"/>
                <a:sym typeface="+mn-ea"/>
              </a:rPr>
              <a:t>Maskingfor</a:t>
            </a:r>
            <a:r>
              <a:rPr lang="en-US" altLang="zh-CN" sz="1800" dirty="0">
                <a:solidFill>
                  <a:schemeClr val="tx1"/>
                </a:solidFill>
                <a:ea typeface="宋体" panose="02010600030101010101" pitchFamily="2" charset="-122"/>
                <a:sym typeface="+mn-ea"/>
              </a:rPr>
              <a:t> Chinese BERT </a:t>
            </a:r>
          </a:p>
          <a:p>
            <a:pPr marL="0" indent="0">
              <a:lnSpc>
                <a:spcPct val="150000"/>
              </a:lnSpc>
              <a:buNone/>
            </a:pPr>
            <a:r>
              <a:rPr lang="zh-CN" altLang="en-US" sz="1800" dirty="0">
                <a:solidFill>
                  <a:schemeClr val="tx1"/>
                </a:solidFill>
                <a:ea typeface="宋体" panose="02010600030101010101" pitchFamily="2" charset="-122"/>
                <a:sym typeface="+mn-ea"/>
              </a:rPr>
              <a:t>哈工大提出的，在原始</a:t>
            </a:r>
            <a:r>
              <a:rPr lang="en-US" altLang="zh-CN" sz="1800" dirty="0" err="1">
                <a:solidFill>
                  <a:schemeClr val="tx1"/>
                </a:solidFill>
                <a:ea typeface="宋体" panose="02010600030101010101" pitchFamily="2" charset="-122"/>
                <a:sym typeface="+mn-ea"/>
              </a:rPr>
              <a:t>bert</a:t>
            </a:r>
            <a:r>
              <a:rPr lang="en-US" altLang="zh-CN" sz="1800" dirty="0">
                <a:solidFill>
                  <a:schemeClr val="tx1"/>
                </a:solidFill>
                <a:ea typeface="宋体" panose="02010600030101010101" pitchFamily="2" charset="-122"/>
                <a:sym typeface="+mn-ea"/>
              </a:rPr>
              <a:t>-base</a:t>
            </a:r>
            <a:r>
              <a:rPr lang="zh-CN" altLang="en-US" sz="1800" dirty="0">
                <a:solidFill>
                  <a:schemeClr val="tx1"/>
                </a:solidFill>
                <a:ea typeface="宋体" panose="02010600030101010101" pitchFamily="2" charset="-122"/>
                <a:sym typeface="+mn-ea"/>
              </a:rPr>
              <a:t>的基础上引入</a:t>
            </a:r>
            <a:r>
              <a:rPr lang="en-US" altLang="zh-CN" sz="1800" dirty="0">
                <a:solidFill>
                  <a:schemeClr val="tx1"/>
                </a:solidFill>
                <a:ea typeface="宋体" panose="02010600030101010101" pitchFamily="2" charset="-122"/>
                <a:sym typeface="+mn-ea"/>
              </a:rPr>
              <a:t>whole word mask</a:t>
            </a:r>
            <a:r>
              <a:rPr lang="zh-CN" altLang="en-US" sz="1800" dirty="0">
                <a:solidFill>
                  <a:schemeClr val="tx1"/>
                </a:solidFill>
                <a:ea typeface="宋体" panose="02010600030101010101" pitchFamily="2" charset="-122"/>
                <a:sym typeface="+mn-ea"/>
              </a:rPr>
              <a:t>，也就是分词后的词进行</a:t>
            </a:r>
            <a:r>
              <a:rPr lang="en-US" altLang="zh-CN" sz="1800" dirty="0">
                <a:solidFill>
                  <a:schemeClr val="tx1"/>
                </a:solidFill>
                <a:ea typeface="宋体" panose="02010600030101010101" pitchFamily="2" charset="-122"/>
                <a:sym typeface="+mn-ea"/>
              </a:rPr>
              <a:t>mask</a:t>
            </a:r>
            <a:endParaRPr lang="zh-CN" altLang="en-US" sz="1800" dirty="0">
              <a:solidFill>
                <a:schemeClr val="tx1"/>
              </a:solidFill>
              <a:ea typeface="宋体" panose="02010600030101010101" pitchFamily="2" charset="-122"/>
              <a:sym typeface="+mn-ea"/>
            </a:endParaRPr>
          </a:p>
          <a:p>
            <a:pPr marL="0" indent="0">
              <a:lnSpc>
                <a:spcPct val="150000"/>
              </a:lnSpc>
              <a:buNone/>
            </a:pPr>
            <a:endParaRPr lang="zh-CN" altLang="en-US" sz="1400" dirty="0">
              <a:solidFill>
                <a:schemeClr val="tx1"/>
              </a:solidFill>
              <a:ea typeface="宋体" panose="02010600030101010101" pitchFamily="2" charset="-122"/>
              <a:sym typeface="+mn-ea"/>
            </a:endParaRPr>
          </a:p>
        </p:txBody>
      </p:sp>
      <p:sp>
        <p:nvSpPr>
          <p:cNvPr id="11" name="Content Placeholder 2">
            <a:extLst>
              <a:ext uri="{FF2B5EF4-FFF2-40B4-BE49-F238E27FC236}">
                <a16:creationId xmlns:a16="http://schemas.microsoft.com/office/drawing/2014/main" id="{8576F7C0-122B-49D4-A16F-ECB872004B06}"/>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rgbClr val="FF0000"/>
                </a:solidFill>
                <a:ea typeface="宋体" panose="02010600030101010101" pitchFamily="2" charset="-122"/>
                <a:sym typeface="+mn-ea"/>
              </a:rPr>
              <a:t>ERNIE-</a:t>
            </a:r>
            <a:r>
              <a:rPr lang="en-US" altLang="zh-CN" sz="1800" dirty="0" err="1">
                <a:solidFill>
                  <a:srgbClr val="FF0000"/>
                </a:solidFill>
                <a:ea typeface="宋体" panose="02010600030101010101" pitchFamily="2" charset="-122"/>
                <a:sym typeface="+mn-ea"/>
              </a:rPr>
              <a:t>BiLSTM</a:t>
            </a:r>
            <a:r>
              <a:rPr lang="en-US" altLang="zh-CN" sz="1800" dirty="0">
                <a:solidFill>
                  <a:srgbClr val="FF0000"/>
                </a:solidFill>
                <a:ea typeface="宋体" panose="02010600030101010101" pitchFamily="2" charset="-122"/>
                <a:sym typeface="+mn-ea"/>
              </a:rPr>
              <a:t>-CRF:</a:t>
            </a:r>
          </a:p>
          <a:p>
            <a:pPr marL="0" indent="0">
              <a:lnSpc>
                <a:spcPct val="150000"/>
              </a:lnSpc>
              <a:buNone/>
            </a:pPr>
            <a:r>
              <a:rPr lang="zh-CN" altLang="en-US" sz="1800" dirty="0">
                <a:solidFill>
                  <a:schemeClr val="tx1"/>
                </a:solidFill>
                <a:ea typeface="宋体" panose="02010600030101010101" pitchFamily="2" charset="-122"/>
                <a:sym typeface="+mn-ea"/>
              </a:rPr>
              <a:t>百度提出的</a:t>
            </a:r>
            <a:r>
              <a:rPr lang="en-US" altLang="zh-CN" sz="1800" dirty="0">
                <a:solidFill>
                  <a:schemeClr val="tx1"/>
                </a:solidFill>
                <a:ea typeface="宋体" panose="02010600030101010101" pitchFamily="2" charset="-122"/>
                <a:sym typeface="+mn-ea"/>
              </a:rPr>
              <a:t>ERNIE</a:t>
            </a:r>
            <a:r>
              <a:rPr lang="zh-CN" altLang="en-US" sz="1800" dirty="0">
                <a:solidFill>
                  <a:schemeClr val="tx1"/>
                </a:solidFill>
                <a:ea typeface="宋体" panose="02010600030101010101" pitchFamily="2" charset="-122"/>
                <a:sym typeface="+mn-ea"/>
              </a:rPr>
              <a:t>模型针对</a:t>
            </a:r>
            <a:r>
              <a:rPr lang="en-US" altLang="zh-CN" sz="1800" dirty="0">
                <a:solidFill>
                  <a:schemeClr val="tx1"/>
                </a:solidFill>
                <a:ea typeface="宋体" panose="02010600030101010101" pitchFamily="2" charset="-122"/>
                <a:sym typeface="+mn-ea"/>
              </a:rPr>
              <a:t>BERT</a:t>
            </a:r>
            <a:r>
              <a:rPr lang="zh-CN" altLang="en-US" sz="1800" dirty="0">
                <a:solidFill>
                  <a:schemeClr val="tx1"/>
                </a:solidFill>
                <a:ea typeface="宋体" panose="02010600030101010101" pitchFamily="2" charset="-122"/>
                <a:sym typeface="+mn-ea"/>
              </a:rPr>
              <a:t>在中文</a:t>
            </a:r>
            <a:r>
              <a:rPr lang="en-US" altLang="zh-CN" sz="1800" dirty="0">
                <a:solidFill>
                  <a:schemeClr val="tx1"/>
                </a:solidFill>
                <a:ea typeface="宋体" panose="02010600030101010101" pitchFamily="2" charset="-122"/>
                <a:sym typeface="+mn-ea"/>
              </a:rPr>
              <a:t>NLP</a:t>
            </a:r>
            <a:r>
              <a:rPr lang="zh-CN" altLang="en-US" sz="1800" dirty="0">
                <a:solidFill>
                  <a:schemeClr val="tx1"/>
                </a:solidFill>
                <a:ea typeface="宋体" panose="02010600030101010101" pitchFamily="2" charset="-122"/>
                <a:sym typeface="+mn-ea"/>
              </a:rPr>
              <a:t>任务中表现不够好提出的改进，此外</a:t>
            </a:r>
            <a:r>
              <a:rPr lang="en-US" altLang="zh-CN" sz="1800" dirty="0">
                <a:solidFill>
                  <a:schemeClr val="tx1"/>
                </a:solidFill>
                <a:ea typeface="宋体" panose="02010600030101010101" pitchFamily="2" charset="-122"/>
                <a:sym typeface="+mn-ea"/>
              </a:rPr>
              <a:t>ernie-1.0</a:t>
            </a:r>
            <a:r>
              <a:rPr lang="zh-CN" altLang="en-US" sz="1800" dirty="0">
                <a:solidFill>
                  <a:schemeClr val="tx1"/>
                </a:solidFill>
                <a:ea typeface="宋体" panose="02010600030101010101" pitchFamily="2" charset="-122"/>
                <a:sym typeface="+mn-ea"/>
              </a:rPr>
              <a:t>具有大量的中文语料，比如：哈尔滨是黑龙江的省会，国际冰雪文化名称</a:t>
            </a:r>
          </a:p>
          <a:p>
            <a:pPr marL="0" indent="0">
              <a:lnSpc>
                <a:spcPct val="150000"/>
              </a:lnSpc>
              <a:buNone/>
            </a:pPr>
            <a:endParaRPr lang="en-US" altLang="zh-CN" sz="1800" dirty="0">
              <a:solidFill>
                <a:schemeClr val="tx1"/>
              </a:solidFill>
              <a:ea typeface="宋体" panose="02010600030101010101" pitchFamily="2" charset="-122"/>
              <a:sym typeface="+mn-ea"/>
            </a:endParaRPr>
          </a:p>
        </p:txBody>
      </p:sp>
      <p:pic>
        <p:nvPicPr>
          <p:cNvPr id="5" name="图片 4">
            <a:extLst>
              <a:ext uri="{FF2B5EF4-FFF2-40B4-BE49-F238E27FC236}">
                <a16:creationId xmlns:a16="http://schemas.microsoft.com/office/drawing/2014/main" id="{4288DD4D-6B3F-4AB3-BE74-00F5B88D0E67}"/>
              </a:ext>
            </a:extLst>
          </p:cNvPr>
          <p:cNvPicPr>
            <a:picLocks noChangeAspect="1"/>
          </p:cNvPicPr>
          <p:nvPr/>
        </p:nvPicPr>
        <p:blipFill>
          <a:blip r:embed="rId8"/>
          <a:stretch>
            <a:fillRect/>
          </a:stretch>
        </p:blipFill>
        <p:spPr>
          <a:xfrm>
            <a:off x="352425" y="5169274"/>
            <a:ext cx="6024469" cy="1617009"/>
          </a:xfrm>
          <a:prstGeom prst="rect">
            <a:avLst/>
          </a:prstGeom>
        </p:spPr>
      </p:pic>
      <p:pic>
        <p:nvPicPr>
          <p:cNvPr id="7" name="图片 6">
            <a:extLst>
              <a:ext uri="{FF2B5EF4-FFF2-40B4-BE49-F238E27FC236}">
                <a16:creationId xmlns:a16="http://schemas.microsoft.com/office/drawing/2014/main" id="{0F5C618A-16A6-44D6-8E31-1F0DC163B8F9}"/>
              </a:ext>
            </a:extLst>
          </p:cNvPr>
          <p:cNvPicPr>
            <a:picLocks noChangeAspect="1"/>
          </p:cNvPicPr>
          <p:nvPr/>
        </p:nvPicPr>
        <p:blipFill>
          <a:blip r:embed="rId9"/>
          <a:stretch>
            <a:fillRect/>
          </a:stretch>
        </p:blipFill>
        <p:spPr>
          <a:xfrm>
            <a:off x="7106024" y="3340036"/>
            <a:ext cx="3810277" cy="1423501"/>
          </a:xfrm>
          <a:prstGeom prst="rect">
            <a:avLst/>
          </a:prstGeom>
        </p:spPr>
      </p:pic>
      <p:pic>
        <p:nvPicPr>
          <p:cNvPr id="13" name="图片 12">
            <a:extLst>
              <a:ext uri="{FF2B5EF4-FFF2-40B4-BE49-F238E27FC236}">
                <a16:creationId xmlns:a16="http://schemas.microsoft.com/office/drawing/2014/main" id="{57880DD7-B39D-4102-A866-DCC353095CB9}"/>
              </a:ext>
            </a:extLst>
          </p:cNvPr>
          <p:cNvPicPr>
            <a:picLocks noChangeAspect="1"/>
          </p:cNvPicPr>
          <p:nvPr/>
        </p:nvPicPr>
        <p:blipFill>
          <a:blip r:embed="rId10"/>
          <a:stretch>
            <a:fillRect/>
          </a:stretch>
        </p:blipFill>
        <p:spPr>
          <a:xfrm>
            <a:off x="7129928" y="5181309"/>
            <a:ext cx="3786373" cy="1441055"/>
          </a:xfrm>
          <a:prstGeom prst="rect">
            <a:avLst/>
          </a:prstGeom>
        </p:spPr>
      </p:pic>
      <p:sp>
        <p:nvSpPr>
          <p:cNvPr id="15" name="Content Placeholder 2">
            <a:extLst>
              <a:ext uri="{FF2B5EF4-FFF2-40B4-BE49-F238E27FC236}">
                <a16:creationId xmlns:a16="http://schemas.microsoft.com/office/drawing/2014/main" id="{8283A21B-AD3E-4DAA-ADA5-00D1FF90DAFC}"/>
              </a:ext>
            </a:extLst>
          </p:cNvPr>
          <p:cNvSpPr txBox="1">
            <a:spLocks noGrp="1"/>
          </p:cNvSpPr>
          <p:nvPr/>
        </p:nvSpPr>
        <p:spPr>
          <a:xfrm>
            <a:off x="7327156" y="2895654"/>
            <a:ext cx="3589146" cy="444382"/>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chemeClr val="tx1"/>
                </a:solidFill>
                <a:ea typeface="宋体" panose="02010600030101010101" pitchFamily="2" charset="-122"/>
                <a:sym typeface="+mn-ea"/>
              </a:rPr>
              <a:t>Learnt by BERT</a:t>
            </a:r>
            <a:r>
              <a:rPr lang="zh-CN" altLang="en-US" sz="1800" dirty="0">
                <a:solidFill>
                  <a:schemeClr val="tx1"/>
                </a:solidFill>
                <a:ea typeface="宋体" panose="02010600030101010101" pitchFamily="2" charset="-122"/>
                <a:sym typeface="+mn-ea"/>
              </a:rPr>
              <a:t>（单个字</a:t>
            </a:r>
            <a:r>
              <a:rPr lang="en-US" altLang="zh-CN" sz="1800" dirty="0">
                <a:solidFill>
                  <a:schemeClr val="tx1"/>
                </a:solidFill>
                <a:ea typeface="宋体" panose="02010600030101010101" pitchFamily="2" charset="-122"/>
                <a:sym typeface="+mn-ea"/>
              </a:rPr>
              <a:t>mask</a:t>
            </a:r>
            <a:r>
              <a:rPr lang="zh-CN" altLang="en-US" sz="1800" dirty="0">
                <a:solidFill>
                  <a:schemeClr val="tx1"/>
                </a:solidFill>
                <a:ea typeface="宋体" panose="02010600030101010101" pitchFamily="2" charset="-122"/>
                <a:sym typeface="+mn-ea"/>
              </a:rPr>
              <a:t>）</a:t>
            </a:r>
            <a:endParaRPr lang="en-US" altLang="zh-CN" sz="1800" dirty="0">
              <a:solidFill>
                <a:schemeClr val="tx1"/>
              </a:solidFill>
              <a:ea typeface="宋体" panose="02010600030101010101" pitchFamily="2" charset="-122"/>
              <a:sym typeface="+mn-ea"/>
            </a:endParaRPr>
          </a:p>
        </p:txBody>
      </p:sp>
      <p:sp>
        <p:nvSpPr>
          <p:cNvPr id="16" name="Content Placeholder 2">
            <a:extLst>
              <a:ext uri="{FF2B5EF4-FFF2-40B4-BE49-F238E27FC236}">
                <a16:creationId xmlns:a16="http://schemas.microsoft.com/office/drawing/2014/main" id="{C50E075F-1BCA-4D36-A8B8-A0282607DFF7}"/>
              </a:ext>
            </a:extLst>
          </p:cNvPr>
          <p:cNvSpPr txBox="1">
            <a:spLocks noGrp="1"/>
          </p:cNvSpPr>
          <p:nvPr/>
        </p:nvSpPr>
        <p:spPr>
          <a:xfrm>
            <a:off x="7327154" y="4728761"/>
            <a:ext cx="3702699" cy="455488"/>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chemeClr val="tx1"/>
                </a:solidFill>
                <a:ea typeface="宋体" panose="02010600030101010101" pitchFamily="2" charset="-122"/>
                <a:sym typeface="+mn-ea"/>
              </a:rPr>
              <a:t>Learnt by Ernie</a:t>
            </a:r>
            <a:r>
              <a:rPr lang="zh-CN" altLang="en-US" sz="1800" dirty="0">
                <a:solidFill>
                  <a:schemeClr val="tx1"/>
                </a:solidFill>
                <a:ea typeface="宋体" panose="02010600030101010101" pitchFamily="2" charset="-122"/>
                <a:sym typeface="+mn-ea"/>
              </a:rPr>
              <a:t>（单个词</a:t>
            </a:r>
            <a:r>
              <a:rPr lang="en-US" altLang="zh-CN" sz="1800" dirty="0">
                <a:solidFill>
                  <a:schemeClr val="tx1"/>
                </a:solidFill>
                <a:ea typeface="宋体" panose="02010600030101010101" pitchFamily="2" charset="-122"/>
                <a:sym typeface="+mn-ea"/>
              </a:rPr>
              <a:t>mask</a:t>
            </a:r>
            <a:r>
              <a:rPr lang="zh-CN" altLang="en-US" sz="1800" dirty="0">
                <a:solidFill>
                  <a:schemeClr val="tx1"/>
                </a:solidFill>
                <a:ea typeface="宋体" panose="02010600030101010101" pitchFamily="2" charset="-122"/>
                <a:sym typeface="+mn-ea"/>
              </a:rPr>
              <a:t>）</a:t>
            </a:r>
            <a:endParaRPr lang="en-US" altLang="zh-CN" sz="1800" dirty="0">
              <a:solidFill>
                <a:schemeClr val="tx1"/>
              </a:solidFill>
              <a:ea typeface="宋体" panose="02010600030101010101" pitchFamily="2" charset="-122"/>
              <a:sym typeface="+mn-ea"/>
            </a:endParaRPr>
          </a:p>
        </p:txBody>
      </p:sp>
    </p:spTree>
    <p:custDataLst>
      <p:tags r:id="rId2"/>
    </p:custDataLst>
    <p:extLst>
      <p:ext uri="{BB962C8B-B14F-4D97-AF65-F5344CB8AC3E}">
        <p14:creationId xmlns:p14="http://schemas.microsoft.com/office/powerpoint/2010/main" val="92408374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defRPr>
                <a:solidFill>
                  <a:srgbClr val="C00000"/>
                </a:solidFill>
              </a:defRPr>
            </a:lvl1pPr>
          </a:lstStyle>
          <a:p>
            <a:r>
              <a:rPr lang="zh-CN" altLang="en-US" dirty="0"/>
              <a:t>学习方法</a:t>
            </a:r>
            <a:endParaRPr dirty="0"/>
          </a:p>
        </p:txBody>
      </p:sp>
      <p:sp>
        <p:nvSpPr>
          <p:cNvPr id="164" name="Content Placeholder 2"/>
          <p:cNvSpPr txBox="1">
            <a:spLocks noGrp="1"/>
          </p:cNvSpPr>
          <p:nvPr>
            <p:ph type="body" idx="1"/>
          </p:nvPr>
        </p:nvSpPr>
        <p:spPr>
          <a:prstGeom prst="rect">
            <a:avLst/>
          </a:prstGeom>
        </p:spPr>
        <p:txBody>
          <a:bodyPr>
            <a:normAutofit/>
          </a:bodyPr>
          <a:lstStyle/>
          <a:p>
            <a:r>
              <a:rPr lang="en-US" altLang="zh-CN" dirty="0"/>
              <a:t>Thinking</a:t>
            </a:r>
            <a:r>
              <a:rPr lang="zh-CN" altLang="zh-CN" dirty="0"/>
              <a:t>：</a:t>
            </a:r>
            <a:r>
              <a:rPr lang="en-US" altLang="zh-CN" dirty="0"/>
              <a:t>behind the theory, original from the real problem</a:t>
            </a:r>
            <a:endParaRPr lang="zh-CN" altLang="zh-CN" dirty="0"/>
          </a:p>
          <a:p>
            <a:r>
              <a:rPr lang="en-US" altLang="zh-CN" dirty="0"/>
              <a:t>Action</a:t>
            </a:r>
            <a:r>
              <a:rPr lang="zh-CN" altLang="zh-CN" dirty="0"/>
              <a:t>：</a:t>
            </a:r>
            <a:r>
              <a:rPr lang="en-US" altLang="zh-CN" dirty="0"/>
              <a:t>solve problems by tools, present the results</a:t>
            </a:r>
            <a:endParaRPr lang="zh-CN" altLang="zh-CN" dirty="0"/>
          </a:p>
          <a:p>
            <a:pPr>
              <a:lnSpc>
                <a:spcPct val="81000"/>
              </a:lnSpc>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8"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166270"/>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400" dirty="0">
                <a:solidFill>
                  <a:schemeClr val="tx1"/>
                </a:solidFill>
                <a:ea typeface="宋体" panose="02010600030101010101" pitchFamily="2" charset="-122"/>
                <a:sym typeface="+mn-ea"/>
              </a:rPr>
              <a:t># </a:t>
            </a:r>
            <a:r>
              <a:rPr lang="zh-CN" altLang="en-US" sz="1400" dirty="0">
                <a:solidFill>
                  <a:schemeClr val="tx1"/>
                </a:solidFill>
                <a:ea typeface="宋体" panose="02010600030101010101" pitchFamily="2" charset="-122"/>
                <a:sym typeface="+mn-ea"/>
              </a:rPr>
              <a:t>创建</a:t>
            </a:r>
            <a:r>
              <a:rPr lang="en-US" altLang="zh-CN" sz="1400" dirty="0" err="1">
                <a:solidFill>
                  <a:schemeClr val="tx1"/>
                </a:solidFill>
                <a:ea typeface="宋体" panose="02010600030101010101" pitchFamily="2" charset="-122"/>
                <a:sym typeface="+mn-ea"/>
              </a:rPr>
              <a:t>BiLSTM</a:t>
            </a:r>
            <a:r>
              <a:rPr lang="en-US" altLang="zh-CN" sz="1400" dirty="0">
                <a:solidFill>
                  <a:schemeClr val="tx1"/>
                </a:solidFill>
                <a:ea typeface="宋体" panose="02010600030101010101" pitchFamily="2" charset="-122"/>
                <a:sym typeface="+mn-ea"/>
              </a:rPr>
              <a:t>-CRF</a:t>
            </a:r>
            <a:r>
              <a:rPr lang="zh-CN" altLang="en-US" sz="1400" dirty="0">
                <a:solidFill>
                  <a:schemeClr val="tx1"/>
                </a:solidFill>
                <a:ea typeface="宋体" panose="02010600030101010101" pitchFamily="2" charset="-122"/>
                <a:sym typeface="+mn-ea"/>
              </a:rPr>
              <a:t>模型</a:t>
            </a:r>
          </a:p>
          <a:p>
            <a:pPr marL="0" indent="0">
              <a:lnSpc>
                <a:spcPct val="100000"/>
              </a:lnSpc>
              <a:buNone/>
            </a:pPr>
            <a:r>
              <a:rPr lang="en-US" altLang="zh-CN" sz="1400" dirty="0">
                <a:solidFill>
                  <a:schemeClr val="tx1"/>
                </a:solidFill>
                <a:ea typeface="宋体" panose="02010600030101010101" pitchFamily="2" charset="-122"/>
                <a:sym typeface="+mn-ea"/>
              </a:rPr>
              <a:t>class </a:t>
            </a:r>
            <a:r>
              <a:rPr lang="en-US" altLang="zh-CN" sz="1400" dirty="0" err="1">
                <a:solidFill>
                  <a:schemeClr val="tx1"/>
                </a:solidFill>
                <a:ea typeface="宋体" panose="02010600030101010101" pitchFamily="2" charset="-122"/>
                <a:sym typeface="+mn-ea"/>
              </a:rPr>
              <a:t>BiLSTM_CRF</a:t>
            </a:r>
            <a:r>
              <a:rPr lang="en-US" altLang="zh-CN" sz="1400" dirty="0">
                <a:solidFill>
                  <a:schemeClr val="tx1"/>
                </a:solidFill>
                <a:ea typeface="宋体" panose="02010600030101010101" pitchFamily="2" charset="-122"/>
                <a:sym typeface="+mn-ea"/>
              </a:rPr>
              <a:t>(</a:t>
            </a:r>
            <a:r>
              <a:rPr lang="en-US" altLang="zh-CN" sz="1400" dirty="0" err="1">
                <a:solidFill>
                  <a:schemeClr val="tx1"/>
                </a:solidFill>
                <a:ea typeface="宋体" panose="02010600030101010101" pitchFamily="2" charset="-122"/>
                <a:sym typeface="+mn-ea"/>
              </a:rPr>
              <a:t>nn.Module</a:t>
            </a:r>
            <a:r>
              <a:rPr lang="en-US" altLang="zh-CN" sz="1400" dirty="0">
                <a:solidFill>
                  <a:schemeClr val="tx1"/>
                </a:solidFill>
                <a:ea typeface="宋体" panose="02010600030101010101" pitchFamily="2" charset="-122"/>
                <a:sym typeface="+mn-ea"/>
              </a:rPr>
              <a:t>):</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模型中各层的定义</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__</a:t>
            </a:r>
            <a:r>
              <a:rPr lang="en-US" altLang="zh-CN" sz="1400" dirty="0" err="1">
                <a:solidFill>
                  <a:schemeClr val="tx1"/>
                </a:solidFill>
                <a:ea typeface="宋体" panose="02010600030101010101" pitchFamily="2" charset="-122"/>
                <a:sym typeface="+mn-ea"/>
              </a:rPr>
              <a:t>init</a:t>
            </a:r>
            <a:r>
              <a:rPr lang="en-US" altLang="zh-CN" sz="1400" dirty="0">
                <a:solidFill>
                  <a:schemeClr val="tx1"/>
                </a:solidFill>
                <a:ea typeface="宋体" panose="02010600030101010101" pitchFamily="2" charset="-122"/>
                <a:sym typeface="+mn-ea"/>
              </a:rPr>
              <a:t>__(self, </a:t>
            </a:r>
            <a:r>
              <a:rPr lang="en-US" altLang="zh-CN" sz="1400" dirty="0" err="1">
                <a:solidFill>
                  <a:schemeClr val="tx1"/>
                </a:solidFill>
                <a:ea typeface="宋体" panose="02010600030101010101" pitchFamily="2" charset="-122"/>
                <a:sym typeface="+mn-ea"/>
              </a:rPr>
              <a:t>vocab_size</a:t>
            </a:r>
            <a:r>
              <a:rPr lang="en-US" altLang="zh-CN" sz="1400" dirty="0">
                <a:solidFill>
                  <a:schemeClr val="tx1"/>
                </a:solidFill>
                <a:ea typeface="宋体" panose="02010600030101010101" pitchFamily="2" charset="-122"/>
                <a:sym typeface="+mn-ea"/>
              </a:rPr>
              <a:t>, </a:t>
            </a:r>
            <a:r>
              <a:rPr lang="en-US" altLang="zh-CN" sz="1400" dirty="0" err="1">
                <a:solidFill>
                  <a:schemeClr val="tx1"/>
                </a:solidFill>
                <a:ea typeface="宋体" panose="02010600030101010101" pitchFamily="2" charset="-122"/>
                <a:sym typeface="+mn-ea"/>
              </a:rPr>
              <a:t>tag_to_ix</a:t>
            </a:r>
            <a:r>
              <a:rPr lang="en-US" altLang="zh-CN" sz="1400" dirty="0">
                <a:solidFill>
                  <a:schemeClr val="tx1"/>
                </a:solidFill>
                <a:ea typeface="宋体" panose="02010600030101010101" pitchFamily="2" charset="-122"/>
                <a:sym typeface="+mn-ea"/>
              </a:rPr>
              <a:t>, </a:t>
            </a:r>
            <a:r>
              <a:rPr lang="en-US" altLang="zh-CN" sz="1400" dirty="0" err="1">
                <a:solidFill>
                  <a:schemeClr val="tx1"/>
                </a:solidFill>
                <a:ea typeface="宋体" panose="02010600030101010101" pitchFamily="2" charset="-122"/>
                <a:sym typeface="+mn-ea"/>
              </a:rPr>
              <a:t>embedding_dim</a:t>
            </a:r>
            <a:r>
              <a:rPr lang="en-US" altLang="zh-CN" sz="1400" dirty="0">
                <a:solidFill>
                  <a:schemeClr val="tx1"/>
                </a:solidFill>
                <a:ea typeface="宋体" panose="02010600030101010101" pitchFamily="2" charset="-122"/>
                <a:sym typeface="+mn-ea"/>
              </a:rPr>
              <a:t>, </a:t>
            </a:r>
            <a:r>
              <a:rPr lang="en-US" altLang="zh-CN" sz="1400" dirty="0" err="1">
                <a:solidFill>
                  <a:schemeClr val="tx1"/>
                </a:solidFill>
                <a:ea typeface="宋体" panose="02010600030101010101" pitchFamily="2" charset="-122"/>
                <a:sym typeface="+mn-ea"/>
              </a:rPr>
              <a:t>hidden_dim</a:t>
            </a:r>
            <a:r>
              <a:rPr lang="en-US" altLang="zh-CN" sz="1400" dirty="0">
                <a:solidFill>
                  <a:schemeClr val="tx1"/>
                </a:solidFill>
                <a:ea typeface="宋体" panose="02010600030101010101" pitchFamily="2" charset="-122"/>
                <a:sym typeface="+mn-ea"/>
              </a:rPr>
              <a:t>):</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初始化隐藏层权重，即</a:t>
            </a:r>
            <a:r>
              <a:rPr lang="en-US" altLang="zh-CN" sz="1400" dirty="0">
                <a:solidFill>
                  <a:schemeClr val="tx1"/>
                </a:solidFill>
                <a:ea typeface="宋体" panose="02010600030101010101" pitchFamily="2" charset="-122"/>
                <a:sym typeface="+mn-ea"/>
              </a:rPr>
              <a:t>Bi-LSTM</a:t>
            </a:r>
            <a:r>
              <a:rPr lang="zh-CN" altLang="en-US" sz="1400" dirty="0">
                <a:solidFill>
                  <a:schemeClr val="tx1"/>
                </a:solidFill>
                <a:ea typeface="宋体" panose="02010600030101010101" pitchFamily="2" charset="-122"/>
                <a:sym typeface="+mn-ea"/>
              </a:rPr>
              <a:t>层的权重</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a:t>
            </a:r>
            <a:r>
              <a:rPr lang="en-US" altLang="zh-CN" sz="1400" dirty="0" err="1">
                <a:solidFill>
                  <a:schemeClr val="tx1"/>
                </a:solidFill>
                <a:ea typeface="宋体" panose="02010600030101010101" pitchFamily="2" charset="-122"/>
                <a:sym typeface="+mn-ea"/>
              </a:rPr>
              <a:t>init_hidden</a:t>
            </a:r>
            <a:r>
              <a:rPr lang="en-US" altLang="zh-CN" sz="1400" dirty="0">
                <a:solidFill>
                  <a:schemeClr val="tx1"/>
                </a:solidFill>
                <a:ea typeface="宋体" panose="02010600030101010101" pitchFamily="2" charset="-122"/>
                <a:sym typeface="+mn-ea"/>
              </a:rPr>
              <a:t>(self):</a:t>
            </a:r>
          </a:p>
          <a:p>
            <a:pPr marL="0" indent="0">
              <a:lnSpc>
                <a:spcPct val="100000"/>
              </a:lnSpc>
              <a:buNone/>
            </a:pPr>
            <a:r>
              <a:rPr lang="en-US" altLang="zh-CN" sz="1400" dirty="0">
                <a:solidFill>
                  <a:schemeClr val="tx1"/>
                </a:solidFill>
                <a:ea typeface="宋体" panose="02010600030101010101" pitchFamily="2" charset="-122"/>
                <a:sym typeface="+mn-ea"/>
              </a:rPr>
              <a:t>        return (</a:t>
            </a:r>
            <a:r>
              <a:rPr lang="en-US" altLang="zh-CN" sz="1400" dirty="0" err="1">
                <a:solidFill>
                  <a:schemeClr val="tx1"/>
                </a:solidFill>
                <a:ea typeface="宋体" panose="02010600030101010101" pitchFamily="2" charset="-122"/>
                <a:sym typeface="+mn-ea"/>
              </a:rPr>
              <a:t>torch.randn</a:t>
            </a:r>
            <a:r>
              <a:rPr lang="en-US" altLang="zh-CN" sz="1400" dirty="0">
                <a:solidFill>
                  <a:schemeClr val="tx1"/>
                </a:solidFill>
                <a:ea typeface="宋体" panose="02010600030101010101" pitchFamily="2" charset="-122"/>
                <a:sym typeface="+mn-ea"/>
              </a:rPr>
              <a:t>(2, 1, </a:t>
            </a:r>
            <a:r>
              <a:rPr lang="en-US" altLang="zh-CN" sz="1400" dirty="0" err="1">
                <a:solidFill>
                  <a:schemeClr val="tx1"/>
                </a:solidFill>
                <a:ea typeface="宋体" panose="02010600030101010101" pitchFamily="2" charset="-122"/>
                <a:sym typeface="+mn-ea"/>
              </a:rPr>
              <a:t>self.hidden_dim</a:t>
            </a:r>
            <a:r>
              <a:rPr lang="en-US" altLang="zh-CN" sz="1400" dirty="0">
                <a:solidFill>
                  <a:schemeClr val="tx1"/>
                </a:solidFill>
                <a:ea typeface="宋体" panose="02010600030101010101" pitchFamily="2" charset="-122"/>
                <a:sym typeface="+mn-ea"/>
              </a:rPr>
              <a:t> // 2),</a:t>
            </a:r>
          </a:p>
          <a:p>
            <a:pPr marL="0" indent="0">
              <a:lnSpc>
                <a:spcPct val="100000"/>
              </a:lnSpc>
              <a:buNone/>
            </a:pPr>
            <a:r>
              <a:rPr lang="en-US" altLang="zh-CN" sz="1400" dirty="0">
                <a:solidFill>
                  <a:schemeClr val="tx1"/>
                </a:solidFill>
                <a:ea typeface="宋体" panose="02010600030101010101" pitchFamily="2" charset="-122"/>
                <a:sym typeface="+mn-ea"/>
              </a:rPr>
              <a:t>                </a:t>
            </a:r>
            <a:r>
              <a:rPr lang="en-US" altLang="zh-CN" sz="1400" dirty="0" err="1">
                <a:solidFill>
                  <a:schemeClr val="tx1"/>
                </a:solidFill>
                <a:ea typeface="宋体" panose="02010600030101010101" pitchFamily="2" charset="-122"/>
                <a:sym typeface="+mn-ea"/>
              </a:rPr>
              <a:t>torch.randn</a:t>
            </a:r>
            <a:r>
              <a:rPr lang="en-US" altLang="zh-CN" sz="1400" dirty="0">
                <a:solidFill>
                  <a:schemeClr val="tx1"/>
                </a:solidFill>
                <a:ea typeface="宋体" panose="02010600030101010101" pitchFamily="2" charset="-122"/>
                <a:sym typeface="+mn-ea"/>
              </a:rPr>
              <a:t>(2, 1, </a:t>
            </a:r>
            <a:r>
              <a:rPr lang="en-US" altLang="zh-CN" sz="1400" dirty="0" err="1">
                <a:solidFill>
                  <a:schemeClr val="tx1"/>
                </a:solidFill>
                <a:ea typeface="宋体" panose="02010600030101010101" pitchFamily="2" charset="-122"/>
                <a:sym typeface="+mn-ea"/>
              </a:rPr>
              <a:t>self.hidden_dim</a:t>
            </a:r>
            <a:r>
              <a:rPr lang="en-US" altLang="zh-CN" sz="1400" dirty="0">
                <a:solidFill>
                  <a:schemeClr val="tx1"/>
                </a:solidFill>
                <a:ea typeface="宋体" panose="02010600030101010101" pitchFamily="2" charset="-122"/>
                <a:sym typeface="+mn-ea"/>
              </a:rPr>
              <a:t> // 2))</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通过前向算法递推计算最终分数</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_</a:t>
            </a:r>
            <a:r>
              <a:rPr lang="en-US" altLang="zh-CN" sz="1400" dirty="0" err="1">
                <a:solidFill>
                  <a:schemeClr val="tx1"/>
                </a:solidFill>
                <a:ea typeface="宋体" panose="02010600030101010101" pitchFamily="2" charset="-122"/>
                <a:sym typeface="+mn-ea"/>
              </a:rPr>
              <a:t>forward_alg</a:t>
            </a:r>
            <a:r>
              <a:rPr lang="en-US" altLang="zh-CN" sz="1400" dirty="0">
                <a:solidFill>
                  <a:schemeClr val="tx1"/>
                </a:solidFill>
                <a:ea typeface="宋体" panose="02010600030101010101" pitchFamily="2" charset="-122"/>
                <a:sym typeface="+mn-ea"/>
              </a:rPr>
              <a:t>(self, feats):</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scores   </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提取</a:t>
            </a:r>
            <a:r>
              <a:rPr lang="en-US" altLang="zh-CN" sz="1400" dirty="0">
                <a:solidFill>
                  <a:schemeClr val="tx1"/>
                </a:solidFill>
                <a:ea typeface="宋体" panose="02010600030101010101" pitchFamily="2" charset="-122"/>
                <a:sym typeface="+mn-ea"/>
              </a:rPr>
              <a:t>Bi-LSTM</a:t>
            </a:r>
            <a:r>
              <a:rPr lang="zh-CN" altLang="en-US" sz="1400" dirty="0">
                <a:solidFill>
                  <a:schemeClr val="tx1"/>
                </a:solidFill>
                <a:ea typeface="宋体" panose="02010600030101010101" pitchFamily="2" charset="-122"/>
                <a:sym typeface="+mn-ea"/>
              </a:rPr>
              <a:t>特征</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_</a:t>
            </a:r>
            <a:r>
              <a:rPr lang="en-US" altLang="zh-CN" sz="1400" dirty="0" err="1">
                <a:solidFill>
                  <a:schemeClr val="tx1"/>
                </a:solidFill>
                <a:ea typeface="宋体" panose="02010600030101010101" pitchFamily="2" charset="-122"/>
                <a:sym typeface="+mn-ea"/>
              </a:rPr>
              <a:t>get_lstm_features</a:t>
            </a:r>
            <a:r>
              <a:rPr lang="en-US" altLang="zh-CN" sz="1400" dirty="0">
                <a:solidFill>
                  <a:schemeClr val="tx1"/>
                </a:solidFill>
                <a:ea typeface="宋体" panose="02010600030101010101" pitchFamily="2" charset="-122"/>
                <a:sym typeface="+mn-ea"/>
              </a:rPr>
              <a:t>(self, sentence):</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a:t>
            </a:r>
            <a:r>
              <a:rPr lang="en-US" altLang="zh-CN" sz="1400" dirty="0" err="1">
                <a:solidFill>
                  <a:schemeClr val="tx1"/>
                </a:solidFill>
                <a:ea typeface="宋体" panose="02010600030101010101" pitchFamily="2" charset="-122"/>
                <a:sym typeface="+mn-ea"/>
              </a:rPr>
              <a:t>lstm_feats</a:t>
            </a:r>
            <a:endParaRPr lang="en-US" altLang="zh-CN" sz="1400" dirty="0">
              <a:solidFill>
                <a:schemeClr val="tx1"/>
              </a:solidFill>
              <a:ea typeface="宋体" panose="02010600030101010101" pitchFamily="2" charset="-122"/>
              <a:sym typeface="+mn-ea"/>
            </a:endParaRPr>
          </a:p>
          <a:p>
            <a:pPr marL="0" indent="0">
              <a:lnSpc>
                <a:spcPct val="100000"/>
              </a:lnSpc>
              <a:buNone/>
            </a:pPr>
            <a:endParaRPr lang="en-US" altLang="zh-CN" sz="1400" dirty="0">
              <a:solidFill>
                <a:schemeClr val="tx1"/>
              </a:solidFill>
              <a:ea typeface="宋体" panose="02010600030101010101" pitchFamily="2" charset="-122"/>
              <a:sym typeface="+mn-ea"/>
            </a:endParaRPr>
          </a:p>
          <a:p>
            <a:pPr marL="0" indent="0">
              <a:lnSpc>
                <a:spcPct val="100000"/>
              </a:lnSpc>
              <a:buNone/>
            </a:pPr>
            <a:endParaRPr lang="zh-CN" altLang="en-US" sz="1400" dirty="0">
              <a:solidFill>
                <a:schemeClr val="tx1"/>
              </a:solidFill>
              <a:ea typeface="宋体" panose="02010600030101010101" pitchFamily="2" charset="-122"/>
              <a:sym typeface="+mn-ea"/>
            </a:endParaRPr>
          </a:p>
        </p:txBody>
      </p:sp>
      <p:sp>
        <p:nvSpPr>
          <p:cNvPr id="9" name="Content Placeholder 2">
            <a:extLst>
              <a:ext uri="{FF2B5EF4-FFF2-40B4-BE49-F238E27FC236}">
                <a16:creationId xmlns:a16="http://schemas.microsoft.com/office/drawing/2014/main" id="{97F0820A-FD48-44AB-B305-C9522146C369}"/>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00000"/>
              </a:lnSpc>
              <a:buNone/>
            </a:pPr>
            <a:r>
              <a:rPr lang="en-US" altLang="zh-CN" sz="1400" dirty="0">
                <a:solidFill>
                  <a:schemeClr val="tx1"/>
                </a:solidFill>
                <a:ea typeface="宋体" panose="02010600030101010101" pitchFamily="2" charset="-122"/>
                <a:sym typeface="+mn-ea"/>
              </a:rPr>
              <a:t># </a:t>
            </a:r>
            <a:r>
              <a:rPr lang="zh-CN" altLang="en-US" sz="1400" dirty="0">
                <a:solidFill>
                  <a:schemeClr val="tx1"/>
                </a:solidFill>
                <a:ea typeface="宋体" panose="02010600030101010101" pitchFamily="2" charset="-122"/>
                <a:sym typeface="+mn-ea"/>
              </a:rPr>
              <a:t>计算给定</a:t>
            </a:r>
            <a:r>
              <a:rPr lang="en-US" altLang="zh-CN" sz="1400" dirty="0">
                <a:solidFill>
                  <a:schemeClr val="tx1"/>
                </a:solidFill>
                <a:ea typeface="宋体" panose="02010600030101010101" pitchFamily="2" charset="-122"/>
                <a:sym typeface="+mn-ea"/>
              </a:rPr>
              <a:t>tag</a:t>
            </a:r>
            <a:r>
              <a:rPr lang="zh-CN" altLang="en-US" sz="1400" dirty="0">
                <a:solidFill>
                  <a:schemeClr val="tx1"/>
                </a:solidFill>
                <a:ea typeface="宋体" panose="02010600030101010101" pitchFamily="2" charset="-122"/>
                <a:sym typeface="+mn-ea"/>
              </a:rPr>
              <a:t>序列的分数，即一条路径的分数</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_</a:t>
            </a:r>
            <a:r>
              <a:rPr lang="en-US" altLang="zh-CN" sz="1400" dirty="0" err="1">
                <a:solidFill>
                  <a:schemeClr val="tx1"/>
                </a:solidFill>
                <a:ea typeface="宋体" panose="02010600030101010101" pitchFamily="2" charset="-122"/>
                <a:sym typeface="+mn-ea"/>
              </a:rPr>
              <a:t>score_sentence</a:t>
            </a:r>
            <a:r>
              <a:rPr lang="en-US" altLang="zh-CN" sz="1400" dirty="0">
                <a:solidFill>
                  <a:schemeClr val="tx1"/>
                </a:solidFill>
                <a:ea typeface="宋体" panose="02010600030101010101" pitchFamily="2" charset="-122"/>
                <a:sym typeface="+mn-ea"/>
              </a:rPr>
              <a:t>(self, feats, tags):</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score</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使用</a:t>
            </a:r>
            <a:r>
              <a:rPr lang="en-US" altLang="zh-CN" sz="1400" dirty="0">
                <a:solidFill>
                  <a:schemeClr val="tx1"/>
                </a:solidFill>
                <a:ea typeface="宋体" panose="02010600030101010101" pitchFamily="2" charset="-122"/>
                <a:sym typeface="+mn-ea"/>
              </a:rPr>
              <a:t>Viterbi</a:t>
            </a:r>
            <a:r>
              <a:rPr lang="zh-CN" altLang="en-US" sz="1400" dirty="0">
                <a:solidFill>
                  <a:schemeClr val="tx1"/>
                </a:solidFill>
                <a:ea typeface="宋体" panose="02010600030101010101" pitchFamily="2" charset="-122"/>
                <a:sym typeface="+mn-ea"/>
              </a:rPr>
              <a:t>，求解最优路径（即累计分数最大）</a:t>
            </a:r>
          </a:p>
          <a:p>
            <a:pPr marL="0" indent="0">
              <a:lnSpc>
                <a:spcPct val="100000"/>
              </a:lnSpc>
              <a:buNone/>
            </a:pPr>
            <a:r>
              <a:rPr lang="zh-CN" altLang="en-US" sz="1400" dirty="0">
                <a:solidFill>
                  <a:schemeClr val="tx1"/>
                </a:solidFill>
                <a:ea typeface="宋体" panose="02010600030101010101" pitchFamily="2" charset="-122"/>
                <a:sym typeface="+mn-ea"/>
              </a:rPr>
              <a:t>    </a:t>
            </a:r>
            <a:r>
              <a:rPr lang="en-US" altLang="zh-CN" sz="1400" dirty="0">
                <a:solidFill>
                  <a:schemeClr val="tx1"/>
                </a:solidFill>
                <a:ea typeface="宋体" panose="02010600030101010101" pitchFamily="2" charset="-122"/>
                <a:sym typeface="+mn-ea"/>
              </a:rPr>
              <a:t>def _</a:t>
            </a:r>
            <a:r>
              <a:rPr lang="en-US" altLang="zh-CN" sz="1400" dirty="0" err="1">
                <a:solidFill>
                  <a:schemeClr val="tx1"/>
                </a:solidFill>
                <a:ea typeface="宋体" panose="02010600030101010101" pitchFamily="2" charset="-122"/>
                <a:sym typeface="+mn-ea"/>
              </a:rPr>
              <a:t>viterbi_decode</a:t>
            </a:r>
            <a:r>
              <a:rPr lang="en-US" altLang="zh-CN" sz="1400" dirty="0">
                <a:solidFill>
                  <a:schemeClr val="tx1"/>
                </a:solidFill>
                <a:ea typeface="宋体" panose="02010600030101010101" pitchFamily="2" charset="-122"/>
                <a:sym typeface="+mn-ea"/>
              </a:rPr>
              <a:t>(self, feats):</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a:t>
            </a:r>
            <a:r>
              <a:rPr lang="en-US" altLang="zh-CN" sz="1400" dirty="0" err="1">
                <a:solidFill>
                  <a:schemeClr val="tx1"/>
                </a:solidFill>
                <a:ea typeface="宋体" panose="02010600030101010101" pitchFamily="2" charset="-122"/>
                <a:sym typeface="+mn-ea"/>
              </a:rPr>
              <a:t>path_score</a:t>
            </a:r>
            <a:r>
              <a:rPr lang="en-US" altLang="zh-CN" sz="1400" dirty="0">
                <a:solidFill>
                  <a:schemeClr val="tx1"/>
                </a:solidFill>
                <a:ea typeface="宋体" panose="02010600030101010101" pitchFamily="2" charset="-122"/>
                <a:sym typeface="+mn-ea"/>
              </a:rPr>
              <a:t>, </a:t>
            </a:r>
            <a:r>
              <a:rPr lang="en-US" altLang="zh-CN" sz="1400" dirty="0" err="1">
                <a:solidFill>
                  <a:schemeClr val="tx1"/>
                </a:solidFill>
                <a:ea typeface="宋体" panose="02010600030101010101" pitchFamily="2" charset="-122"/>
                <a:sym typeface="+mn-ea"/>
              </a:rPr>
              <a:t>best_path</a:t>
            </a:r>
            <a:endParaRPr lang="en-US" altLang="zh-CN" sz="1400" dirty="0">
              <a:solidFill>
                <a:schemeClr val="tx1"/>
              </a:solidFill>
              <a:ea typeface="宋体" panose="02010600030101010101" pitchFamily="2" charset="-122"/>
              <a:sym typeface="+mn-ea"/>
            </a:endParaRP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计算</a:t>
            </a:r>
            <a:r>
              <a:rPr lang="en-US" altLang="zh-CN" sz="1400" dirty="0">
                <a:solidFill>
                  <a:schemeClr val="tx1"/>
                </a:solidFill>
                <a:ea typeface="宋体" panose="02010600030101010101" pitchFamily="2" charset="-122"/>
                <a:sym typeface="+mn-ea"/>
              </a:rPr>
              <a:t>loss</a:t>
            </a:r>
          </a:p>
          <a:p>
            <a:pPr marL="0" indent="0">
              <a:lnSpc>
                <a:spcPct val="100000"/>
              </a:lnSpc>
              <a:buNone/>
            </a:pPr>
            <a:r>
              <a:rPr lang="en-US" altLang="zh-CN" sz="1400" dirty="0">
                <a:solidFill>
                  <a:schemeClr val="tx1"/>
                </a:solidFill>
                <a:ea typeface="宋体" panose="02010600030101010101" pitchFamily="2" charset="-122"/>
                <a:sym typeface="+mn-ea"/>
              </a:rPr>
              <a:t>    def </a:t>
            </a:r>
            <a:r>
              <a:rPr lang="en-US" altLang="zh-CN" sz="1400" dirty="0" err="1">
                <a:solidFill>
                  <a:schemeClr val="tx1"/>
                </a:solidFill>
                <a:ea typeface="宋体" panose="02010600030101010101" pitchFamily="2" charset="-122"/>
                <a:sym typeface="+mn-ea"/>
              </a:rPr>
              <a:t>neg_log_likelihood</a:t>
            </a:r>
            <a:r>
              <a:rPr lang="en-US" altLang="zh-CN" sz="1400" dirty="0">
                <a:solidFill>
                  <a:schemeClr val="tx1"/>
                </a:solidFill>
                <a:ea typeface="宋体" panose="02010600030101010101" pitchFamily="2" charset="-122"/>
                <a:sym typeface="+mn-ea"/>
              </a:rPr>
              <a:t>(self, sentence, tags):</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a:t>
            </a:r>
            <a:r>
              <a:rPr lang="en-US" altLang="zh-CN" sz="1400" dirty="0" err="1">
                <a:solidFill>
                  <a:schemeClr val="tx1"/>
                </a:solidFill>
                <a:ea typeface="宋体" panose="02010600030101010101" pitchFamily="2" charset="-122"/>
                <a:sym typeface="+mn-ea"/>
              </a:rPr>
              <a:t>forward_score</a:t>
            </a:r>
            <a:r>
              <a:rPr lang="en-US" altLang="zh-CN" sz="1400" dirty="0">
                <a:solidFill>
                  <a:schemeClr val="tx1"/>
                </a:solidFill>
                <a:ea typeface="宋体" panose="02010600030101010101" pitchFamily="2" charset="-122"/>
                <a:sym typeface="+mn-ea"/>
              </a:rPr>
              <a:t> - </a:t>
            </a:r>
            <a:r>
              <a:rPr lang="en-US" altLang="zh-CN" sz="1400" dirty="0" err="1">
                <a:solidFill>
                  <a:schemeClr val="tx1"/>
                </a:solidFill>
                <a:ea typeface="宋体" panose="02010600030101010101" pitchFamily="2" charset="-122"/>
                <a:sym typeface="+mn-ea"/>
              </a:rPr>
              <a:t>gold_score</a:t>
            </a:r>
            <a:endParaRPr lang="en-US" altLang="zh-CN" sz="1400" dirty="0">
              <a:solidFill>
                <a:schemeClr val="tx1"/>
              </a:solidFill>
              <a:ea typeface="宋体" panose="02010600030101010101" pitchFamily="2" charset="-122"/>
              <a:sym typeface="+mn-ea"/>
            </a:endParaRP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 </a:t>
            </a:r>
            <a:r>
              <a:rPr lang="zh-CN" altLang="en-US" sz="1400" dirty="0">
                <a:solidFill>
                  <a:schemeClr val="tx1"/>
                </a:solidFill>
                <a:ea typeface="宋体" panose="02010600030101010101" pitchFamily="2" charset="-122"/>
                <a:sym typeface="+mn-ea"/>
              </a:rPr>
              <a:t>前向传播，计算</a:t>
            </a:r>
            <a:r>
              <a:rPr lang="en-US" altLang="zh-CN" sz="1400" dirty="0">
                <a:solidFill>
                  <a:schemeClr val="tx1"/>
                </a:solidFill>
                <a:ea typeface="宋体" panose="02010600030101010101" pitchFamily="2" charset="-122"/>
                <a:sym typeface="+mn-ea"/>
              </a:rPr>
              <a:t>score</a:t>
            </a:r>
            <a:r>
              <a:rPr lang="zh-CN" altLang="en-US" sz="1400" dirty="0">
                <a:solidFill>
                  <a:schemeClr val="tx1"/>
                </a:solidFill>
                <a:ea typeface="宋体" panose="02010600030101010101" pitchFamily="2" charset="-122"/>
                <a:sym typeface="+mn-ea"/>
              </a:rPr>
              <a:t>和</a:t>
            </a:r>
            <a:r>
              <a:rPr lang="en-US" altLang="zh-CN" sz="1400" dirty="0" err="1">
                <a:solidFill>
                  <a:schemeClr val="tx1"/>
                </a:solidFill>
                <a:ea typeface="宋体" panose="02010600030101010101" pitchFamily="2" charset="-122"/>
                <a:sym typeface="+mn-ea"/>
              </a:rPr>
              <a:t>tag_seq</a:t>
            </a:r>
            <a:endParaRPr lang="en-US" altLang="zh-CN" sz="1400" dirty="0">
              <a:solidFill>
                <a:schemeClr val="tx1"/>
              </a:solidFill>
              <a:ea typeface="宋体" panose="02010600030101010101" pitchFamily="2" charset="-122"/>
              <a:sym typeface="+mn-ea"/>
            </a:endParaRPr>
          </a:p>
          <a:p>
            <a:pPr marL="0" indent="0">
              <a:lnSpc>
                <a:spcPct val="100000"/>
              </a:lnSpc>
              <a:buNone/>
            </a:pPr>
            <a:r>
              <a:rPr lang="en-US" altLang="zh-CN" sz="1400" dirty="0">
                <a:solidFill>
                  <a:schemeClr val="tx1"/>
                </a:solidFill>
                <a:ea typeface="宋体" panose="02010600030101010101" pitchFamily="2" charset="-122"/>
                <a:sym typeface="+mn-ea"/>
              </a:rPr>
              <a:t>    def forward(self, sentence):</a:t>
            </a:r>
          </a:p>
          <a:p>
            <a:pPr marL="0" indent="0">
              <a:lnSpc>
                <a:spcPct val="100000"/>
              </a:lnSpc>
              <a:buNone/>
            </a:pPr>
            <a:r>
              <a:rPr lang="en-US" altLang="zh-CN" sz="1400" dirty="0">
                <a:solidFill>
                  <a:schemeClr val="tx1"/>
                </a:solidFill>
                <a:ea typeface="宋体" panose="02010600030101010101" pitchFamily="2" charset="-122"/>
                <a:sym typeface="+mn-ea"/>
              </a:rPr>
              <a:t>        ……</a:t>
            </a:r>
          </a:p>
          <a:p>
            <a:pPr marL="0" indent="0">
              <a:lnSpc>
                <a:spcPct val="100000"/>
              </a:lnSpc>
              <a:buNone/>
            </a:pPr>
            <a:r>
              <a:rPr lang="en-US" altLang="zh-CN" sz="1400" dirty="0">
                <a:solidFill>
                  <a:schemeClr val="tx1"/>
                </a:solidFill>
                <a:ea typeface="宋体" panose="02010600030101010101" pitchFamily="2" charset="-122"/>
                <a:sym typeface="+mn-ea"/>
              </a:rPr>
              <a:t>        return score, </a:t>
            </a:r>
            <a:r>
              <a:rPr lang="en-US" altLang="zh-CN" sz="1400" dirty="0" err="1">
                <a:solidFill>
                  <a:schemeClr val="tx1"/>
                </a:solidFill>
                <a:ea typeface="宋体" panose="02010600030101010101" pitchFamily="2" charset="-122"/>
                <a:sym typeface="+mn-ea"/>
              </a:rPr>
              <a:t>tag_seq</a:t>
            </a:r>
            <a:endParaRPr lang="en-US" altLang="zh-CN" sz="1400" dirty="0">
              <a:solidFill>
                <a:schemeClr val="tx1"/>
              </a:solidFill>
              <a:ea typeface="宋体" panose="02010600030101010101" pitchFamily="2" charset="-122"/>
              <a:sym typeface="+mn-ea"/>
            </a:endParaRPr>
          </a:p>
        </p:txBody>
      </p:sp>
    </p:spTree>
    <p:custDataLst>
      <p:tags r:id="rId2"/>
    </p:custDataLst>
    <p:extLst>
      <p:ext uri="{BB962C8B-B14F-4D97-AF65-F5344CB8AC3E}">
        <p14:creationId xmlns:p14="http://schemas.microsoft.com/office/powerpoint/2010/main" val="373354042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2"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8" name="Content Placeholder 2">
            <a:extLst>
              <a:ext uri="{FF2B5EF4-FFF2-40B4-BE49-F238E27FC236}">
                <a16:creationId xmlns:a16="http://schemas.microsoft.com/office/drawing/2014/main" id="{4C6C9279-C5C5-4D8E-B2A5-C562C517410D}"/>
              </a:ext>
            </a:extLst>
          </p:cNvPr>
          <p:cNvSpPr txBox="1">
            <a:spLocks noGrp="1"/>
          </p:cNvSpPr>
          <p:nvPr/>
        </p:nvSpPr>
        <p:spPr>
          <a:xfrm>
            <a:off x="705224" y="1166270"/>
            <a:ext cx="5390776"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dirty="0">
                <a:solidFill>
                  <a:schemeClr val="tx1"/>
                </a:solidFill>
                <a:ea typeface="宋体" panose="02010600030101010101" pitchFamily="2" charset="-122"/>
                <a:sym typeface="+mn-ea"/>
              </a:rPr>
              <a:t>Paddle</a:t>
            </a:r>
            <a:r>
              <a:rPr lang="zh-CN" altLang="en-US" sz="1800" dirty="0">
                <a:solidFill>
                  <a:schemeClr val="tx1"/>
                </a:solidFill>
                <a:ea typeface="宋体" panose="02010600030101010101" pitchFamily="2" charset="-122"/>
                <a:sym typeface="+mn-ea"/>
              </a:rPr>
              <a:t>中的中文预训练模型，包括：</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err="1">
                <a:solidFill>
                  <a:schemeClr val="tx1"/>
                </a:solidFill>
                <a:ea typeface="宋体" panose="02010600030101010101" pitchFamily="2" charset="-122"/>
                <a:sym typeface="+mn-ea"/>
              </a:rPr>
              <a:t>bert</a:t>
            </a:r>
            <a:r>
              <a:rPr lang="en-US" altLang="zh-CN" sz="1800" dirty="0">
                <a:solidFill>
                  <a:schemeClr val="tx1"/>
                </a:solidFill>
                <a:ea typeface="宋体" panose="02010600030101010101" pitchFamily="2" charset="-122"/>
                <a:sym typeface="+mn-ea"/>
              </a:rPr>
              <a:t>-base-</a:t>
            </a:r>
            <a:r>
              <a:rPr lang="en-US" altLang="zh-CN" sz="1800" dirty="0" err="1">
                <a:solidFill>
                  <a:schemeClr val="tx1"/>
                </a:solidFill>
                <a:ea typeface="宋体" panose="02010600030101010101" pitchFamily="2" charset="-122"/>
                <a:sym typeface="+mn-ea"/>
              </a:rPr>
              <a:t>chinese</a:t>
            </a:r>
            <a:r>
              <a:rPr lang="en-US" altLang="zh-CN" sz="1800" dirty="0">
                <a:solidFill>
                  <a:schemeClr val="tx1"/>
                </a:solidFill>
                <a:ea typeface="宋体" panose="02010600030101010101" pitchFamily="2" charset="-122"/>
                <a:sym typeface="+mn-ea"/>
              </a:rPr>
              <a:t>, </a:t>
            </a:r>
            <a:r>
              <a:rPr lang="en-US" altLang="zh-CN" sz="1800" dirty="0" err="1">
                <a:solidFill>
                  <a:schemeClr val="tx1"/>
                </a:solidFill>
                <a:ea typeface="宋体" panose="02010600030101010101" pitchFamily="2" charset="-122"/>
                <a:sym typeface="+mn-ea"/>
              </a:rPr>
              <a:t>bert-wwm-chinese</a:t>
            </a:r>
            <a:r>
              <a:rPr lang="en-US" altLang="zh-CN" sz="1800" dirty="0">
                <a:solidFill>
                  <a:schemeClr val="tx1"/>
                </a:solidFill>
                <a:ea typeface="宋体" panose="02010600030101010101" pitchFamily="2" charset="-122"/>
                <a:sym typeface="+mn-ea"/>
              </a:rPr>
              <a:t>, </a:t>
            </a:r>
            <a:r>
              <a:rPr lang="en-US" altLang="zh-CN" sz="1800" dirty="0" err="1">
                <a:solidFill>
                  <a:schemeClr val="tx1"/>
                </a:solidFill>
                <a:ea typeface="宋体" panose="02010600030101010101" pitchFamily="2" charset="-122"/>
                <a:sym typeface="+mn-ea"/>
              </a:rPr>
              <a:t>bert-wwm-ext-chinese</a:t>
            </a:r>
            <a:r>
              <a:rPr lang="en-US" altLang="zh-CN" sz="1800" dirty="0">
                <a:solidFill>
                  <a:schemeClr val="tx1"/>
                </a:solidFill>
                <a:ea typeface="宋体" panose="02010600030101010101" pitchFamily="2" charset="-122"/>
                <a:sym typeface="+mn-ea"/>
              </a:rPr>
              <a:t>, ernie-1.0, </a:t>
            </a:r>
            <a:r>
              <a:rPr lang="en-US" altLang="zh-CN" sz="1800" dirty="0" err="1">
                <a:solidFill>
                  <a:schemeClr val="tx1"/>
                </a:solidFill>
                <a:ea typeface="宋体" panose="02010600030101010101" pitchFamily="2" charset="-122"/>
                <a:sym typeface="+mn-ea"/>
              </a:rPr>
              <a:t>ernie</a:t>
            </a:r>
            <a:r>
              <a:rPr lang="en-US" altLang="zh-CN" sz="1800" dirty="0">
                <a:solidFill>
                  <a:schemeClr val="tx1"/>
                </a:solidFill>
                <a:ea typeface="宋体" panose="02010600030101010101" pitchFamily="2" charset="-122"/>
                <a:sym typeface="+mn-ea"/>
              </a:rPr>
              <a:t>-tiny, </a:t>
            </a:r>
            <a:r>
              <a:rPr lang="en-US" altLang="zh-CN" sz="1800" dirty="0" err="1">
                <a:solidFill>
                  <a:schemeClr val="tx1"/>
                </a:solidFill>
                <a:ea typeface="宋体" panose="02010600030101010101" pitchFamily="2" charset="-122"/>
                <a:sym typeface="+mn-ea"/>
              </a:rPr>
              <a:t>roberta-wwm-ext</a:t>
            </a:r>
            <a:r>
              <a:rPr lang="en-US" altLang="zh-CN" sz="1800" dirty="0">
                <a:solidFill>
                  <a:schemeClr val="tx1"/>
                </a:solidFill>
                <a:ea typeface="宋体" panose="02010600030101010101" pitchFamily="2" charset="-122"/>
                <a:sym typeface="+mn-ea"/>
              </a:rPr>
              <a:t>, </a:t>
            </a:r>
            <a:r>
              <a:rPr lang="en-US" altLang="zh-CN" sz="1800" dirty="0" err="1">
                <a:solidFill>
                  <a:schemeClr val="tx1"/>
                </a:solidFill>
                <a:ea typeface="宋体" panose="02010600030101010101" pitchFamily="2" charset="-122"/>
                <a:sym typeface="+mn-ea"/>
              </a:rPr>
              <a:t>roberta</a:t>
            </a:r>
            <a:r>
              <a:rPr lang="en-US" altLang="zh-CN" sz="1800" dirty="0">
                <a:solidFill>
                  <a:schemeClr val="tx1"/>
                </a:solidFill>
                <a:ea typeface="宋体" panose="02010600030101010101" pitchFamily="2" charset="-122"/>
                <a:sym typeface="+mn-ea"/>
              </a:rPr>
              <a:t>-</a:t>
            </a:r>
            <a:r>
              <a:rPr lang="en-US" altLang="zh-CN" sz="1800" dirty="0" err="1">
                <a:solidFill>
                  <a:schemeClr val="tx1"/>
                </a:solidFill>
                <a:ea typeface="宋体" panose="02010600030101010101" pitchFamily="2" charset="-122"/>
                <a:sym typeface="+mn-ea"/>
              </a:rPr>
              <a:t>wwm</a:t>
            </a:r>
            <a:r>
              <a:rPr lang="en-US" altLang="zh-CN" sz="1800" dirty="0">
                <a:solidFill>
                  <a:schemeClr val="tx1"/>
                </a:solidFill>
                <a:ea typeface="宋体" panose="02010600030101010101" pitchFamily="2" charset="-122"/>
                <a:sym typeface="+mn-ea"/>
              </a:rPr>
              <a:t>-</a:t>
            </a:r>
            <a:r>
              <a:rPr lang="en-US" altLang="zh-CN" sz="1800" dirty="0" err="1">
                <a:solidFill>
                  <a:schemeClr val="tx1"/>
                </a:solidFill>
                <a:ea typeface="宋体" panose="02010600030101010101" pitchFamily="2" charset="-122"/>
                <a:sym typeface="+mn-ea"/>
              </a:rPr>
              <a:t>ext</a:t>
            </a:r>
            <a:r>
              <a:rPr lang="en-US" altLang="zh-CN" sz="1800" dirty="0">
                <a:solidFill>
                  <a:schemeClr val="tx1"/>
                </a:solidFill>
                <a:ea typeface="宋体" panose="02010600030101010101" pitchFamily="2" charset="-122"/>
                <a:sym typeface="+mn-ea"/>
              </a:rPr>
              <a:t>-large, rbt3, rbtl3, </a:t>
            </a:r>
            <a:r>
              <a:rPr lang="en-US" altLang="zh-CN" sz="1800" dirty="0" err="1">
                <a:solidFill>
                  <a:schemeClr val="tx1"/>
                </a:solidFill>
                <a:ea typeface="宋体" panose="02010600030101010101" pitchFamily="2" charset="-122"/>
                <a:sym typeface="+mn-ea"/>
              </a:rPr>
              <a:t>chinese</a:t>
            </a:r>
            <a:r>
              <a:rPr lang="en-US" altLang="zh-CN" sz="1800" dirty="0">
                <a:solidFill>
                  <a:schemeClr val="tx1"/>
                </a:solidFill>
                <a:ea typeface="宋体" panose="02010600030101010101" pitchFamily="2" charset="-122"/>
                <a:sym typeface="+mn-ea"/>
              </a:rPr>
              <a:t>-</a:t>
            </a:r>
            <a:r>
              <a:rPr lang="en-US" altLang="zh-CN" sz="1800" dirty="0" err="1">
                <a:solidFill>
                  <a:schemeClr val="tx1"/>
                </a:solidFill>
                <a:ea typeface="宋体" panose="02010600030101010101" pitchFamily="2" charset="-122"/>
                <a:sym typeface="+mn-ea"/>
              </a:rPr>
              <a:t>electra</a:t>
            </a:r>
            <a:r>
              <a:rPr lang="en-US" altLang="zh-CN" sz="1800" dirty="0">
                <a:solidFill>
                  <a:schemeClr val="tx1"/>
                </a:solidFill>
                <a:ea typeface="宋体" panose="02010600030101010101" pitchFamily="2" charset="-122"/>
                <a:sym typeface="+mn-ea"/>
              </a:rPr>
              <a:t>-base, </a:t>
            </a:r>
            <a:r>
              <a:rPr lang="en-US" altLang="zh-CN" sz="1800" dirty="0" err="1">
                <a:solidFill>
                  <a:schemeClr val="tx1"/>
                </a:solidFill>
                <a:ea typeface="宋体" panose="02010600030101010101" pitchFamily="2" charset="-122"/>
                <a:sym typeface="+mn-ea"/>
              </a:rPr>
              <a:t>chinese</a:t>
            </a:r>
            <a:r>
              <a:rPr lang="en-US" altLang="zh-CN" sz="1800" dirty="0">
                <a:solidFill>
                  <a:schemeClr val="tx1"/>
                </a:solidFill>
                <a:ea typeface="宋体" panose="02010600030101010101" pitchFamily="2" charset="-122"/>
                <a:sym typeface="+mn-ea"/>
              </a:rPr>
              <a:t>-</a:t>
            </a:r>
            <a:r>
              <a:rPr lang="en-US" altLang="zh-CN" sz="1800" dirty="0" err="1">
                <a:solidFill>
                  <a:schemeClr val="tx1"/>
                </a:solidFill>
                <a:ea typeface="宋体" panose="02010600030101010101" pitchFamily="2" charset="-122"/>
                <a:sym typeface="+mn-ea"/>
              </a:rPr>
              <a:t>electra</a:t>
            </a:r>
            <a:r>
              <a:rPr lang="en-US" altLang="zh-CN" sz="1800" dirty="0">
                <a:solidFill>
                  <a:schemeClr val="tx1"/>
                </a:solidFill>
                <a:ea typeface="宋体" panose="02010600030101010101" pitchFamily="2" charset="-122"/>
                <a:sym typeface="+mn-ea"/>
              </a:rPr>
              <a:t>-small </a:t>
            </a:r>
            <a:r>
              <a:rPr lang="zh-CN" altLang="en-US" sz="1800" dirty="0">
                <a:solidFill>
                  <a:schemeClr val="tx1"/>
                </a:solidFill>
                <a:ea typeface="宋体" panose="02010600030101010101" pitchFamily="2" charset="-122"/>
                <a:sym typeface="+mn-ea"/>
              </a:rPr>
              <a:t>等</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hlinkClick r:id="rId8"/>
              </a:rPr>
              <a:t>https://github.com/PaddlePaddle/PaddleNLP</a:t>
            </a:r>
            <a:endParaRPr lang="en-US" altLang="zh-CN" sz="1800" dirty="0">
              <a:solidFill>
                <a:schemeClr val="tx1"/>
              </a:solidFill>
              <a:ea typeface="宋体" panose="02010600030101010101" pitchFamily="2" charset="-122"/>
              <a:sym typeface="+mn-ea"/>
            </a:endParaRPr>
          </a:p>
          <a:p>
            <a:pPr marL="0" indent="0">
              <a:lnSpc>
                <a:spcPct val="150000"/>
              </a:lnSpc>
              <a:buNone/>
            </a:pPr>
            <a:r>
              <a:rPr lang="en-US" altLang="zh-CN" sz="1800" dirty="0">
                <a:solidFill>
                  <a:schemeClr val="tx1"/>
                </a:solidFill>
                <a:ea typeface="宋体" panose="02010600030101010101" pitchFamily="2" charset="-122"/>
                <a:sym typeface="+mn-ea"/>
                <a:hlinkClick r:id="rId9"/>
              </a:rPr>
              <a:t>https://github.com/PaddlePaddle</a:t>
            </a:r>
            <a:r>
              <a:rPr lang="en-US" altLang="zh-CN" sz="1800">
                <a:solidFill>
                  <a:schemeClr val="tx1"/>
                </a:solidFill>
                <a:ea typeface="宋体" panose="02010600030101010101" pitchFamily="2" charset="-122"/>
                <a:sym typeface="+mn-ea"/>
                <a:hlinkClick r:id="rId9"/>
              </a:rPr>
              <a:t>/ERNIE</a:t>
            </a:r>
            <a:endParaRPr lang="en-US" altLang="zh-CN" sz="180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en-US" altLang="zh-CN" sz="1800" dirty="0">
              <a:solidFill>
                <a:schemeClr val="tx1"/>
              </a:solidFill>
              <a:ea typeface="宋体" panose="02010600030101010101" pitchFamily="2" charset="-122"/>
              <a:sym typeface="+mn-ea"/>
            </a:endParaRPr>
          </a:p>
          <a:p>
            <a:pPr marL="0" indent="0">
              <a:lnSpc>
                <a:spcPct val="150000"/>
              </a:lnSpc>
              <a:buNone/>
            </a:pPr>
            <a:endParaRPr lang="zh-CN" altLang="en-US" sz="1400" dirty="0">
              <a:solidFill>
                <a:schemeClr val="tx1"/>
              </a:solidFill>
              <a:ea typeface="宋体" panose="02010600030101010101" pitchFamily="2" charset="-122"/>
              <a:sym typeface="+mn-ea"/>
            </a:endParaRPr>
          </a:p>
        </p:txBody>
      </p:sp>
      <p:sp>
        <p:nvSpPr>
          <p:cNvPr id="11" name="Content Placeholder 2">
            <a:extLst>
              <a:ext uri="{FF2B5EF4-FFF2-40B4-BE49-F238E27FC236}">
                <a16:creationId xmlns:a16="http://schemas.microsoft.com/office/drawing/2014/main" id="{8576F7C0-122B-49D4-A16F-ECB872004B06}"/>
              </a:ext>
            </a:extLst>
          </p:cNvPr>
          <p:cNvSpPr txBox="1">
            <a:spLocks noGrp="1"/>
          </p:cNvSpPr>
          <p:nvPr/>
        </p:nvSpPr>
        <p:spPr>
          <a:xfrm>
            <a:off x="6209552" y="1158164"/>
            <a:ext cx="5803153" cy="497156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solidFill>
                  <a:schemeClr val="tx1"/>
                </a:solidFill>
                <a:ea typeface="宋体" panose="02010600030101010101" pitchFamily="2" charset="-122"/>
                <a:sym typeface="+mn-ea"/>
              </a:rPr>
              <a:t>from </a:t>
            </a:r>
            <a:r>
              <a:rPr lang="en-US" altLang="zh-CN" sz="1600" dirty="0" err="1">
                <a:solidFill>
                  <a:schemeClr val="tx1"/>
                </a:solidFill>
                <a:ea typeface="宋体" panose="02010600030101010101" pitchFamily="2" charset="-122"/>
                <a:sym typeface="+mn-ea"/>
              </a:rPr>
              <a:t>paddlenlp.transformers</a:t>
            </a:r>
            <a:r>
              <a:rPr lang="en-US" altLang="zh-CN" sz="1600" dirty="0">
                <a:solidFill>
                  <a:schemeClr val="tx1"/>
                </a:solidFill>
                <a:ea typeface="宋体" panose="02010600030101010101" pitchFamily="2" charset="-122"/>
                <a:sym typeface="+mn-ea"/>
              </a:rPr>
              <a:t> import *</a:t>
            </a:r>
          </a:p>
          <a:p>
            <a:pPr marL="0" indent="0">
              <a:lnSpc>
                <a:spcPct val="150000"/>
              </a:lnSpc>
              <a:buNone/>
            </a:pPr>
            <a:r>
              <a:rPr lang="en-US" altLang="zh-CN" sz="1600" dirty="0" err="1">
                <a:solidFill>
                  <a:schemeClr val="tx1"/>
                </a:solidFill>
                <a:ea typeface="宋体" panose="02010600030101010101" pitchFamily="2" charset="-122"/>
                <a:sym typeface="+mn-ea"/>
              </a:rPr>
              <a:t>ernie</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ErnieModel.from_pretrained</a:t>
            </a:r>
            <a:r>
              <a:rPr lang="en-US" altLang="zh-CN" sz="1600" dirty="0">
                <a:solidFill>
                  <a:schemeClr val="tx1"/>
                </a:solidFill>
                <a:ea typeface="宋体" panose="02010600030101010101" pitchFamily="2" charset="-122"/>
                <a:sym typeface="+mn-ea"/>
              </a:rPr>
              <a:t>('ernie-1.0')</a:t>
            </a:r>
          </a:p>
          <a:p>
            <a:pPr marL="0" indent="0">
              <a:lnSpc>
                <a:spcPct val="150000"/>
              </a:lnSpc>
              <a:buNone/>
            </a:pPr>
            <a:r>
              <a:rPr lang="en-US" altLang="zh-CN" sz="1600" dirty="0" err="1">
                <a:solidFill>
                  <a:schemeClr val="tx1"/>
                </a:solidFill>
                <a:ea typeface="宋体" panose="02010600030101010101" pitchFamily="2" charset="-122"/>
                <a:sym typeface="+mn-ea"/>
              </a:rPr>
              <a:t>ernie_gram</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ErnieGramModel.from_pretrained</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ernie</a:t>
            </a:r>
            <a:r>
              <a:rPr lang="en-US" altLang="zh-CN" sz="1600" dirty="0">
                <a:solidFill>
                  <a:schemeClr val="tx1"/>
                </a:solidFill>
                <a:ea typeface="宋体" panose="02010600030101010101" pitchFamily="2" charset="-122"/>
                <a:sym typeface="+mn-ea"/>
              </a:rPr>
              <a:t>-gram-</a:t>
            </a:r>
            <a:r>
              <a:rPr lang="en-US" altLang="zh-CN" sz="1600" dirty="0" err="1">
                <a:solidFill>
                  <a:schemeClr val="tx1"/>
                </a:solidFill>
                <a:ea typeface="宋体" panose="02010600030101010101" pitchFamily="2" charset="-122"/>
                <a:sym typeface="+mn-ea"/>
              </a:rPr>
              <a:t>zh</a:t>
            </a:r>
            <a:r>
              <a:rPr lang="en-US" altLang="zh-CN" sz="1600" dirty="0">
                <a:solidFill>
                  <a:schemeClr val="tx1"/>
                </a:solidFill>
                <a:ea typeface="宋体" panose="02010600030101010101" pitchFamily="2" charset="-122"/>
                <a:sym typeface="+mn-ea"/>
              </a:rPr>
              <a:t>')</a:t>
            </a:r>
          </a:p>
          <a:p>
            <a:pPr marL="0" indent="0">
              <a:lnSpc>
                <a:spcPct val="150000"/>
              </a:lnSpc>
              <a:buNone/>
            </a:pPr>
            <a:r>
              <a:rPr lang="en-US" altLang="zh-CN" sz="1600" dirty="0" err="1">
                <a:solidFill>
                  <a:schemeClr val="tx1"/>
                </a:solidFill>
                <a:ea typeface="宋体" panose="02010600030101010101" pitchFamily="2" charset="-122"/>
                <a:sym typeface="+mn-ea"/>
              </a:rPr>
              <a:t>bert</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BertModel.from_pretrained</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bert-wwm-chinese</a:t>
            </a:r>
            <a:r>
              <a:rPr lang="en-US" altLang="zh-CN" sz="1600" dirty="0">
                <a:solidFill>
                  <a:schemeClr val="tx1"/>
                </a:solidFill>
                <a:ea typeface="宋体" panose="02010600030101010101" pitchFamily="2" charset="-122"/>
                <a:sym typeface="+mn-ea"/>
              </a:rPr>
              <a:t>')</a:t>
            </a:r>
          </a:p>
          <a:p>
            <a:pPr marL="0" indent="0">
              <a:lnSpc>
                <a:spcPct val="150000"/>
              </a:lnSpc>
              <a:buNone/>
            </a:pPr>
            <a:r>
              <a:rPr lang="en-US" altLang="zh-CN" sz="1600" dirty="0">
                <a:solidFill>
                  <a:schemeClr val="tx1"/>
                </a:solidFill>
                <a:ea typeface="宋体" panose="02010600030101010101" pitchFamily="2" charset="-122"/>
                <a:sym typeface="+mn-ea"/>
              </a:rPr>
              <a:t>albert = </a:t>
            </a:r>
            <a:r>
              <a:rPr lang="en-US" altLang="zh-CN" sz="1600" dirty="0" err="1">
                <a:solidFill>
                  <a:schemeClr val="tx1"/>
                </a:solidFill>
                <a:ea typeface="宋体" panose="02010600030101010101" pitchFamily="2" charset="-122"/>
                <a:sym typeface="+mn-ea"/>
              </a:rPr>
              <a:t>AlbertModel.from_pretrained</a:t>
            </a:r>
            <a:r>
              <a:rPr lang="en-US" altLang="zh-CN" sz="1600" dirty="0">
                <a:solidFill>
                  <a:schemeClr val="tx1"/>
                </a:solidFill>
                <a:ea typeface="宋体" panose="02010600030101010101" pitchFamily="2" charset="-122"/>
                <a:sym typeface="+mn-ea"/>
              </a:rPr>
              <a:t>('albert-</a:t>
            </a:r>
            <a:r>
              <a:rPr lang="en-US" altLang="zh-CN" sz="1600" dirty="0" err="1">
                <a:solidFill>
                  <a:schemeClr val="tx1"/>
                </a:solidFill>
                <a:ea typeface="宋体" panose="02010600030101010101" pitchFamily="2" charset="-122"/>
                <a:sym typeface="+mn-ea"/>
              </a:rPr>
              <a:t>chinese</a:t>
            </a:r>
            <a:r>
              <a:rPr lang="en-US" altLang="zh-CN" sz="1600" dirty="0">
                <a:solidFill>
                  <a:schemeClr val="tx1"/>
                </a:solidFill>
                <a:ea typeface="宋体" panose="02010600030101010101" pitchFamily="2" charset="-122"/>
                <a:sym typeface="+mn-ea"/>
              </a:rPr>
              <a:t>-tiny')</a:t>
            </a:r>
          </a:p>
          <a:p>
            <a:pPr marL="0" indent="0">
              <a:lnSpc>
                <a:spcPct val="150000"/>
              </a:lnSpc>
              <a:buNone/>
            </a:pPr>
            <a:r>
              <a:rPr lang="en-US" altLang="zh-CN" sz="1600" dirty="0" err="1">
                <a:solidFill>
                  <a:schemeClr val="tx1"/>
                </a:solidFill>
                <a:ea typeface="宋体" panose="02010600030101010101" pitchFamily="2" charset="-122"/>
                <a:sym typeface="+mn-ea"/>
              </a:rPr>
              <a:t>roberta</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RobertaModel.from_pretrained</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roberta-wwm-ext</a:t>
            </a:r>
            <a:r>
              <a:rPr lang="en-US" altLang="zh-CN" sz="1600" dirty="0">
                <a:solidFill>
                  <a:schemeClr val="tx1"/>
                </a:solidFill>
                <a:ea typeface="宋体" panose="02010600030101010101" pitchFamily="2" charset="-122"/>
                <a:sym typeface="+mn-ea"/>
              </a:rPr>
              <a:t>')</a:t>
            </a:r>
          </a:p>
          <a:p>
            <a:pPr marL="0" indent="0">
              <a:lnSpc>
                <a:spcPct val="150000"/>
              </a:lnSpc>
              <a:buNone/>
            </a:pPr>
            <a:r>
              <a:rPr lang="en-US" altLang="zh-CN" sz="1600" dirty="0" err="1">
                <a:solidFill>
                  <a:schemeClr val="tx1"/>
                </a:solidFill>
                <a:ea typeface="宋体" panose="02010600030101010101" pitchFamily="2" charset="-122"/>
                <a:sym typeface="+mn-ea"/>
              </a:rPr>
              <a:t>electra</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ElectraModel.from_pretrained</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chinese</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electra</a:t>
            </a:r>
            <a:r>
              <a:rPr lang="en-US" altLang="zh-CN" sz="1600" dirty="0">
                <a:solidFill>
                  <a:schemeClr val="tx1"/>
                </a:solidFill>
                <a:ea typeface="宋体" panose="02010600030101010101" pitchFamily="2" charset="-122"/>
                <a:sym typeface="+mn-ea"/>
              </a:rPr>
              <a:t>-small')</a:t>
            </a:r>
          </a:p>
          <a:p>
            <a:pPr marL="0" indent="0">
              <a:lnSpc>
                <a:spcPct val="150000"/>
              </a:lnSpc>
              <a:buNone/>
            </a:pPr>
            <a:r>
              <a:rPr lang="en-US" altLang="zh-CN" sz="1600" dirty="0" err="1">
                <a:solidFill>
                  <a:schemeClr val="tx1"/>
                </a:solidFill>
                <a:ea typeface="宋体" panose="02010600030101010101" pitchFamily="2" charset="-122"/>
                <a:sym typeface="+mn-ea"/>
              </a:rPr>
              <a:t>gpt</a:t>
            </a:r>
            <a:r>
              <a:rPr lang="en-US" altLang="zh-CN" sz="1600" dirty="0">
                <a:solidFill>
                  <a:schemeClr val="tx1"/>
                </a:solidFill>
                <a:ea typeface="宋体" panose="02010600030101010101" pitchFamily="2" charset="-122"/>
                <a:sym typeface="+mn-ea"/>
              </a:rPr>
              <a:t> = </a:t>
            </a:r>
            <a:r>
              <a:rPr lang="en-US" altLang="zh-CN" sz="1600" dirty="0" err="1">
                <a:solidFill>
                  <a:schemeClr val="tx1"/>
                </a:solidFill>
                <a:ea typeface="宋体" panose="02010600030101010101" pitchFamily="2" charset="-122"/>
                <a:sym typeface="+mn-ea"/>
              </a:rPr>
              <a:t>GPTForPretraining.from_pretrained</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gpt</a:t>
            </a:r>
            <a:r>
              <a:rPr lang="en-US" altLang="zh-CN" sz="1600" dirty="0">
                <a:solidFill>
                  <a:schemeClr val="tx1"/>
                </a:solidFill>
                <a:ea typeface="宋体" panose="02010600030101010101" pitchFamily="2" charset="-122"/>
                <a:sym typeface="+mn-ea"/>
              </a:rPr>
              <a:t>-</a:t>
            </a:r>
            <a:r>
              <a:rPr lang="en-US" altLang="zh-CN" sz="1600" dirty="0" err="1">
                <a:solidFill>
                  <a:schemeClr val="tx1"/>
                </a:solidFill>
                <a:ea typeface="宋体" panose="02010600030101010101" pitchFamily="2" charset="-122"/>
                <a:sym typeface="+mn-ea"/>
              </a:rPr>
              <a:t>cpm</a:t>
            </a:r>
            <a:r>
              <a:rPr lang="en-US" altLang="zh-CN" sz="1600" dirty="0">
                <a:solidFill>
                  <a:schemeClr val="tx1"/>
                </a:solidFill>
                <a:ea typeface="宋体" panose="02010600030101010101" pitchFamily="2" charset="-122"/>
                <a:sym typeface="+mn-ea"/>
              </a:rPr>
              <a:t>-large-</a:t>
            </a:r>
            <a:r>
              <a:rPr lang="en-US" altLang="zh-CN" sz="1600" dirty="0" err="1">
                <a:solidFill>
                  <a:schemeClr val="tx1"/>
                </a:solidFill>
                <a:ea typeface="宋体" panose="02010600030101010101" pitchFamily="2" charset="-122"/>
                <a:sym typeface="+mn-ea"/>
              </a:rPr>
              <a:t>cn</a:t>
            </a:r>
            <a:r>
              <a:rPr lang="en-US" altLang="zh-CN" sz="1600" dirty="0">
                <a:solidFill>
                  <a:schemeClr val="tx1"/>
                </a:solidFill>
                <a:ea typeface="宋体" panose="02010600030101010101" pitchFamily="2" charset="-122"/>
                <a:sym typeface="+mn-ea"/>
              </a:rPr>
              <a:t>')</a:t>
            </a:r>
          </a:p>
        </p:txBody>
      </p:sp>
    </p:spTree>
    <p:custDataLst>
      <p:tags r:id="rId2"/>
    </p:custDataLst>
    <p:extLst>
      <p:ext uri="{BB962C8B-B14F-4D97-AF65-F5344CB8AC3E}">
        <p14:creationId xmlns:p14="http://schemas.microsoft.com/office/powerpoint/2010/main" val="277395366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pPr algn="l"/>
            <a:r>
              <a:rPr lang="en-US" dirty="0">
                <a:ea typeface="宋体" panose="02010600030101010101" pitchFamily="2" charset="-122"/>
                <a:sym typeface="+mn-ea"/>
              </a:rPr>
              <a:t>PyTorch</a:t>
            </a:r>
            <a:r>
              <a:rPr lang="zh-CN" dirty="0">
                <a:ea typeface="宋体" panose="02010600030101010101" pitchFamily="2" charset="-122"/>
                <a:sym typeface="+mn-ea"/>
              </a:rPr>
              <a:t>模型保存与加载</a:t>
            </a:r>
          </a:p>
        </p:txBody>
      </p:sp>
      <p:sp>
        <p:nvSpPr>
          <p:cNvPr id="131" name="Content Placeholder 2"/>
          <p:cNvSpPr txBox="1">
            <a:spLocks noGrp="1"/>
          </p:cNvSpPr>
          <p:nvPr/>
        </p:nvSpPr>
        <p:spPr>
          <a:xfrm>
            <a:off x="798830" y="1480820"/>
            <a:ext cx="481965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sz="1600" dirty="0">
                <a:solidFill>
                  <a:schemeClr val="tx1"/>
                </a:solidFill>
                <a:latin typeface="+mn-ea"/>
                <a:sym typeface="+mn-ea"/>
              </a:rPr>
              <a:t>P</a:t>
            </a:r>
            <a:r>
              <a:rPr lang="en-US" altLang="zh-CN" sz="1600" dirty="0">
                <a:solidFill>
                  <a:schemeClr val="tx1"/>
                </a:solidFill>
                <a:latin typeface="+mn-ea"/>
                <a:ea typeface="宋体" panose="02010600030101010101" pitchFamily="2" charset="-122"/>
                <a:sym typeface="+mn-ea"/>
              </a:rPr>
              <a:t>yTorch</a:t>
            </a:r>
            <a:r>
              <a:rPr sz="1600" dirty="0">
                <a:solidFill>
                  <a:schemeClr val="tx1"/>
                </a:solidFill>
                <a:latin typeface="+mn-ea"/>
                <a:sym typeface="+mn-ea"/>
              </a:rPr>
              <a:t>模型保存</a:t>
            </a:r>
            <a:r>
              <a:rPr lang="zh-CN" sz="1600" dirty="0">
                <a:solidFill>
                  <a:schemeClr val="tx1"/>
                </a:solidFill>
                <a:latin typeface="+mn-ea"/>
                <a:ea typeface="宋体" panose="02010600030101010101" pitchFamily="2" charset="-122"/>
                <a:sym typeface="+mn-ea"/>
              </a:rPr>
              <a:t>：</a:t>
            </a:r>
          </a:p>
          <a:p>
            <a:pPr fontAlgn="auto">
              <a:lnSpc>
                <a:spcPct val="150000"/>
              </a:lnSpc>
            </a:pPr>
            <a:r>
              <a:rPr lang="zh-CN" sz="1600" dirty="0">
                <a:solidFill>
                  <a:schemeClr val="tx1"/>
                </a:solidFill>
                <a:latin typeface="+mn-ea"/>
                <a:ea typeface="宋体" panose="02010600030101010101" pitchFamily="2" charset="-122"/>
                <a:sym typeface="+mn-ea"/>
              </a:rPr>
              <a:t>保存整个神经网络的的结构信息和模型参数信息，save的对象是网络net</a:t>
            </a:r>
          </a:p>
          <a:p>
            <a:pPr marL="0" indent="0" fontAlgn="auto">
              <a:lnSpc>
                <a:spcPct val="150000"/>
              </a:lnSpc>
              <a:buNone/>
            </a:pPr>
            <a:r>
              <a:rPr lang="zh-CN" sz="1600" dirty="0">
                <a:solidFill>
                  <a:schemeClr val="tx1"/>
                </a:solidFill>
                <a:latin typeface="+mn-ea"/>
                <a:ea typeface="宋体" panose="02010600030101010101" pitchFamily="2" charset="-122"/>
                <a:sym typeface="+mn-ea"/>
              </a:rPr>
              <a:t>torch.save(model_object, 'resnet.pt')</a:t>
            </a:r>
          </a:p>
          <a:p>
            <a:pPr fontAlgn="auto">
              <a:lnSpc>
                <a:spcPct val="150000"/>
              </a:lnSpc>
            </a:pPr>
            <a:r>
              <a:rPr lang="zh-CN" sz="1600" dirty="0">
                <a:solidFill>
                  <a:schemeClr val="tx1"/>
                </a:solidFill>
                <a:latin typeface="+mn-ea"/>
                <a:ea typeface="宋体" panose="02010600030101010101" pitchFamily="2" charset="-122"/>
                <a:sym typeface="+mn-ea"/>
              </a:rPr>
              <a:t>只保存神经网络的训练模型参数，save的对象是net.state_dict()</a:t>
            </a:r>
          </a:p>
          <a:p>
            <a:pPr marL="0" indent="0" fontAlgn="auto">
              <a:lnSpc>
                <a:spcPct val="150000"/>
              </a:lnSpc>
              <a:buNone/>
            </a:pPr>
            <a:r>
              <a:rPr lang="zh-CN" sz="1600" dirty="0">
                <a:solidFill>
                  <a:schemeClr val="tx1"/>
                </a:solidFill>
                <a:latin typeface="+mn-ea"/>
                <a:ea typeface="宋体" panose="02010600030101010101" pitchFamily="2" charset="-122"/>
                <a:sym typeface="+mn-ea"/>
              </a:rPr>
              <a:t>torch.save</a:t>
            </a:r>
            <a:r>
              <a:rPr lang="en-US" altLang="zh-CN" sz="1600" dirty="0">
                <a:solidFill>
                  <a:schemeClr val="tx1"/>
                </a:solidFill>
                <a:latin typeface="+mn-ea"/>
                <a:ea typeface="宋体" panose="02010600030101010101" pitchFamily="2" charset="-122"/>
                <a:sym typeface="+mn-ea"/>
              </a:rPr>
              <a:t>(model</a:t>
            </a:r>
            <a:r>
              <a:rPr lang="zh-CN" sz="1600" dirty="0">
                <a:solidFill>
                  <a:schemeClr val="tx1"/>
                </a:solidFill>
                <a:latin typeface="+mn-ea"/>
                <a:ea typeface="宋体" panose="02010600030101010101" pitchFamily="2" charset="-122"/>
                <a:sym typeface="+mn-ea"/>
              </a:rPr>
              <a:t>.state_dict(), "</a:t>
            </a:r>
            <a:r>
              <a:rPr lang="en-US" altLang="zh-CN" sz="1600" dirty="0">
                <a:solidFill>
                  <a:schemeClr val="tx1"/>
                </a:solidFill>
                <a:latin typeface="+mn-ea"/>
                <a:ea typeface="宋体" panose="02010600030101010101" pitchFamily="2" charset="-122"/>
                <a:sym typeface="+mn-ea"/>
              </a:rPr>
              <a:t>resnet</a:t>
            </a:r>
            <a:r>
              <a:rPr lang="zh-CN" sz="1600" dirty="0">
                <a:solidFill>
                  <a:schemeClr val="tx1"/>
                </a:solidFill>
                <a:latin typeface="+mn-ea"/>
                <a:ea typeface="宋体" panose="02010600030101010101" pitchFamily="2" charset="-122"/>
                <a:sym typeface="+mn-ea"/>
              </a:rPr>
              <a:t>.pt")</a:t>
            </a:r>
          </a:p>
        </p:txBody>
      </p:sp>
      <p:sp>
        <p:nvSpPr>
          <p:cNvPr id="2" name="Content Placeholder 2"/>
          <p:cNvSpPr txBox="1">
            <a:spLocks noGrp="1"/>
          </p:cNvSpPr>
          <p:nvPr/>
        </p:nvSpPr>
        <p:spPr>
          <a:xfrm>
            <a:off x="6680200" y="1480820"/>
            <a:ext cx="4819650" cy="46507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fontAlgn="auto">
              <a:lnSpc>
                <a:spcPct val="150000"/>
              </a:lnSpc>
              <a:buNone/>
            </a:pPr>
            <a:r>
              <a:rPr lang="en-US" sz="1600" dirty="0">
                <a:solidFill>
                  <a:schemeClr val="tx1"/>
                </a:solidFill>
                <a:latin typeface="+mn-ea"/>
                <a:sym typeface="+mn-ea"/>
              </a:rPr>
              <a:t>P</a:t>
            </a:r>
            <a:r>
              <a:rPr lang="en-US" altLang="zh-CN" sz="1600" dirty="0">
                <a:solidFill>
                  <a:schemeClr val="tx1"/>
                </a:solidFill>
                <a:latin typeface="+mn-ea"/>
                <a:ea typeface="宋体" panose="02010600030101010101" pitchFamily="2" charset="-122"/>
                <a:sym typeface="+mn-ea"/>
              </a:rPr>
              <a:t>yTorch</a:t>
            </a:r>
            <a:r>
              <a:rPr sz="1600" dirty="0">
                <a:solidFill>
                  <a:schemeClr val="tx1"/>
                </a:solidFill>
                <a:latin typeface="+mn-ea"/>
                <a:sym typeface="+mn-ea"/>
              </a:rPr>
              <a:t>模型</a:t>
            </a:r>
            <a:r>
              <a:rPr lang="zh-CN" altLang="en-US" sz="1600" dirty="0">
                <a:solidFill>
                  <a:schemeClr val="tx1"/>
                </a:solidFill>
                <a:latin typeface="+mn-ea"/>
                <a:ea typeface="宋体" panose="02010600030101010101" pitchFamily="2" charset="-122"/>
                <a:sym typeface="+mn-ea"/>
              </a:rPr>
              <a:t>加载：</a:t>
            </a:r>
          </a:p>
          <a:p>
            <a:pPr fontAlgn="auto">
              <a:lnSpc>
                <a:spcPct val="150000"/>
              </a:lnSpc>
            </a:pPr>
            <a:r>
              <a:rPr lang="zh-CN" sz="1600" dirty="0">
                <a:solidFill>
                  <a:schemeClr val="tx1"/>
                </a:solidFill>
                <a:latin typeface="+mn-ea"/>
                <a:ea typeface="宋体" panose="02010600030101010101" pitchFamily="2" charset="-122"/>
                <a:sym typeface="+mn-ea"/>
              </a:rPr>
              <a:t>对应第一种保存方式，加载模型时通过torch.load('.pt')直接初始化新的神经网络对象</a:t>
            </a:r>
          </a:p>
          <a:p>
            <a:pPr marL="0" indent="0" fontAlgn="auto">
              <a:lnSpc>
                <a:spcPct val="150000"/>
              </a:lnSpc>
              <a:buNone/>
            </a:pPr>
            <a:r>
              <a:rPr lang="zh-CN" sz="1600" dirty="0">
                <a:solidFill>
                  <a:schemeClr val="tx1"/>
                </a:solidFill>
                <a:latin typeface="+mn-ea"/>
                <a:ea typeface="宋体" panose="02010600030101010101" pitchFamily="2" charset="-122"/>
                <a:sym typeface="+mn-ea"/>
              </a:rPr>
              <a:t>model = torch.load('resnet.pt')</a:t>
            </a:r>
          </a:p>
          <a:p>
            <a:pPr fontAlgn="auto">
              <a:lnSpc>
                <a:spcPct val="150000"/>
              </a:lnSpc>
            </a:pPr>
            <a:r>
              <a:rPr lang="zh-CN" sz="1600" dirty="0">
                <a:solidFill>
                  <a:schemeClr val="tx1"/>
                </a:solidFill>
                <a:latin typeface="+mn-ea"/>
                <a:ea typeface="宋体" panose="02010600030101010101" pitchFamily="2" charset="-122"/>
                <a:sym typeface="+mn-ea"/>
              </a:rPr>
              <a:t>对应第二种保存方式，需要首先导入对应的网络，再通过</a:t>
            </a:r>
            <a:r>
              <a:rPr lang="en-US" altLang="zh-CN" sz="1600" dirty="0">
                <a:solidFill>
                  <a:schemeClr val="tx1"/>
                </a:solidFill>
                <a:latin typeface="+mn-ea"/>
                <a:ea typeface="宋体" panose="02010600030101010101" pitchFamily="2" charset="-122"/>
                <a:sym typeface="+mn-ea"/>
              </a:rPr>
              <a:t>model</a:t>
            </a:r>
            <a:r>
              <a:rPr lang="zh-CN" sz="1600" dirty="0">
                <a:solidFill>
                  <a:schemeClr val="tx1"/>
                </a:solidFill>
                <a:latin typeface="+mn-ea"/>
                <a:ea typeface="宋体" panose="02010600030101010101" pitchFamily="2" charset="-122"/>
                <a:sym typeface="+mn-ea"/>
              </a:rPr>
              <a:t>.load_state_dict(torch.load('.pt'))完成模型参数的加载</a:t>
            </a:r>
          </a:p>
          <a:p>
            <a:pPr marL="0" indent="0" fontAlgn="auto">
              <a:lnSpc>
                <a:spcPct val="150000"/>
              </a:lnSpc>
              <a:buNone/>
            </a:pPr>
            <a:r>
              <a:rPr lang="en-US" altLang="zh-CN" sz="1600" dirty="0">
                <a:solidFill>
                  <a:schemeClr val="tx1"/>
                </a:solidFill>
                <a:latin typeface="+mn-ea"/>
                <a:ea typeface="宋体" panose="02010600030101010101" pitchFamily="2" charset="-122"/>
                <a:sym typeface="+mn-ea"/>
              </a:rPr>
              <a:t>model</a:t>
            </a:r>
            <a:r>
              <a:rPr lang="zh-CN" sz="1600" dirty="0">
                <a:solidFill>
                  <a:schemeClr val="tx1"/>
                </a:solidFill>
                <a:latin typeface="+mn-ea"/>
                <a:ea typeface="宋体" panose="02010600030101010101" pitchFamily="2" charset="-122"/>
                <a:sym typeface="+mn-ea"/>
              </a:rPr>
              <a:t>.load_state_dict(torch.load("resnet.pt"))</a:t>
            </a:r>
          </a:p>
          <a:p>
            <a:pPr marL="0" indent="0" fontAlgn="auto">
              <a:lnSpc>
                <a:spcPct val="150000"/>
              </a:lnSpc>
              <a:buNone/>
            </a:pPr>
            <a:endParaRPr lang="zh-CN" sz="1600" dirty="0">
              <a:solidFill>
                <a:schemeClr val="tx1"/>
              </a:solidFill>
              <a:latin typeface="+mn-ea"/>
              <a:ea typeface="宋体" panose="02010600030101010101" pitchFamily="2" charset="-122"/>
              <a:sym typeface="+mn-ea"/>
            </a:endParaRPr>
          </a:p>
        </p:txBody>
      </p:sp>
    </p:spTree>
    <p:custDataLst>
      <p:tags r:id="rId1"/>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LSTM</a:t>
            </a:r>
            <a:r>
              <a:rPr lang="zh-CN" altLang="zh-CN" dirty="0">
                <a:ea typeface="宋体" panose="02010600030101010101" pitchFamily="2" charset="-122"/>
                <a:sym typeface="+mn-ea"/>
              </a:rPr>
              <a:t>模型</a:t>
            </a:r>
          </a:p>
        </p:txBody>
      </p:sp>
      <p:sp>
        <p:nvSpPr>
          <p:cNvPr id="131" name="Content Placeholder 2"/>
          <p:cNvSpPr txBox="1">
            <a:spLocks noGrp="1"/>
          </p:cNvSpPr>
          <p:nvPr/>
        </p:nvSpPr>
        <p:spPr>
          <a:xfrm>
            <a:off x="598805" y="1385570"/>
            <a:ext cx="5512435"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LSTM</a:t>
            </a:r>
            <a:r>
              <a:rPr lang="zh-CN" altLang="en-US" sz="1600" dirty="0">
                <a:ea typeface="宋体" panose="02010600030101010101" pitchFamily="2" charset="-122"/>
                <a:sym typeface="+mn-ea"/>
              </a:rPr>
              <a:t>：</a:t>
            </a:r>
            <a:endParaRPr sz="1600" dirty="0">
              <a:ea typeface="宋体" panose="02010600030101010101" pitchFamily="2" charset="-122"/>
              <a:sym typeface="+mn-ea"/>
            </a:endParaRPr>
          </a:p>
          <a:p>
            <a:pPr>
              <a:lnSpc>
                <a:spcPct val="150000"/>
              </a:lnSpc>
            </a:pPr>
            <a:r>
              <a:rPr sz="1600" dirty="0">
                <a:ea typeface="宋体" panose="02010600030101010101" pitchFamily="2" charset="-122"/>
                <a:sym typeface="+mn-ea"/>
              </a:rPr>
              <a:t>LSTM</a:t>
            </a:r>
            <a:r>
              <a:rPr lang="zh-CN" sz="1600" dirty="0">
                <a:ea typeface="宋体" panose="02010600030101010101" pitchFamily="2" charset="-122"/>
                <a:sym typeface="+mn-ea"/>
              </a:rPr>
              <a:t>，Long Short-Term Memory，长短记忆网络</a:t>
            </a:r>
          </a:p>
          <a:p>
            <a:pPr>
              <a:lnSpc>
                <a:spcPct val="150000"/>
              </a:lnSpc>
            </a:pPr>
            <a:r>
              <a:rPr sz="1600" dirty="0">
                <a:ea typeface="宋体" panose="02010600030101010101" pitchFamily="2" charset="-122"/>
                <a:sym typeface="+mn-ea"/>
              </a:rPr>
              <a:t>LSTM是RNN的升级版本</a:t>
            </a:r>
            <a:r>
              <a:rPr lang="zh-CN" sz="1600" dirty="0">
                <a:ea typeface="宋体" panose="02010600030101010101" pitchFamily="2" charset="-122"/>
                <a:sym typeface="+mn-ea"/>
              </a:rPr>
              <a:t>，</a:t>
            </a:r>
            <a:r>
              <a:rPr sz="1600" dirty="0">
                <a:ea typeface="宋体" panose="02010600030101010101" pitchFamily="2" charset="-122"/>
                <a:sym typeface="+mn-ea"/>
              </a:rPr>
              <a:t>可以避免常规RNN的梯度消失，在工业界</a:t>
            </a:r>
            <a:r>
              <a:rPr lang="zh-CN" sz="1600" dirty="0">
                <a:ea typeface="宋体" panose="02010600030101010101" pitchFamily="2" charset="-122"/>
                <a:sym typeface="+mn-ea"/>
              </a:rPr>
              <a:t>有</a:t>
            </a:r>
            <a:r>
              <a:rPr sz="1600" dirty="0">
                <a:ea typeface="宋体" panose="02010600030101010101" pitchFamily="2" charset="-122"/>
                <a:sym typeface="+mn-ea"/>
              </a:rPr>
              <a:t>广泛应用</a:t>
            </a:r>
          </a:p>
          <a:p>
            <a:pPr>
              <a:lnSpc>
                <a:spcPct val="150000"/>
              </a:lnSpc>
            </a:pPr>
            <a:r>
              <a:rPr sz="1600" dirty="0">
                <a:ea typeface="宋体" panose="02010600030101010101" pitchFamily="2" charset="-122"/>
                <a:sym typeface="+mn-ea"/>
              </a:rPr>
              <a:t>引入了三个门函数：输入门</a:t>
            </a:r>
            <a:r>
              <a:rPr lang="zh-CN" sz="1600" dirty="0">
                <a:ea typeface="宋体" panose="02010600030101010101" pitchFamily="2" charset="-122"/>
                <a:sym typeface="+mn-ea"/>
              </a:rPr>
              <a:t>（</a:t>
            </a:r>
            <a:r>
              <a:rPr lang="en-US" altLang="zh-CN" sz="1600" dirty="0">
                <a:ea typeface="宋体" panose="02010600030101010101" pitchFamily="2" charset="-122"/>
                <a:sym typeface="+mn-ea"/>
              </a:rPr>
              <a:t>Input Gate</a:t>
            </a:r>
            <a:r>
              <a:rPr lang="zh-CN" altLang="zh-CN" sz="1600" dirty="0">
                <a:ea typeface="宋体" panose="02010600030101010101" pitchFamily="2" charset="-122"/>
                <a:sym typeface="+mn-ea"/>
              </a:rPr>
              <a:t>）</a:t>
            </a:r>
            <a:r>
              <a:rPr sz="1600" dirty="0">
                <a:ea typeface="宋体" panose="02010600030101010101" pitchFamily="2" charset="-122"/>
                <a:sym typeface="+mn-ea"/>
              </a:rPr>
              <a:t>、遗忘门</a:t>
            </a:r>
            <a:r>
              <a:rPr lang="zh-CN" sz="1600" dirty="0">
                <a:ea typeface="宋体" panose="02010600030101010101" pitchFamily="2" charset="-122"/>
                <a:sym typeface="+mn-ea"/>
              </a:rPr>
              <a:t>（</a:t>
            </a:r>
            <a:r>
              <a:rPr lang="en-US" altLang="zh-CN" sz="1600" dirty="0">
                <a:ea typeface="宋体" panose="02010600030101010101" pitchFamily="2" charset="-122"/>
                <a:sym typeface="+mn-ea"/>
              </a:rPr>
              <a:t>Forget</a:t>
            </a:r>
            <a:r>
              <a:rPr lang="zh-CN" altLang="zh-CN" sz="1600" dirty="0">
                <a:ea typeface="宋体" panose="02010600030101010101" pitchFamily="2" charset="-122"/>
                <a:sym typeface="+mn-ea"/>
              </a:rPr>
              <a:t> </a:t>
            </a:r>
            <a:r>
              <a:rPr lang="en-US" altLang="zh-CN" sz="1600" dirty="0">
                <a:ea typeface="宋体" panose="02010600030101010101" pitchFamily="2" charset="-122"/>
                <a:sym typeface="+mn-ea"/>
              </a:rPr>
              <a:t>Gate</a:t>
            </a:r>
            <a:r>
              <a:rPr lang="zh-CN" altLang="en-US" sz="1600" dirty="0">
                <a:ea typeface="宋体" panose="02010600030101010101" pitchFamily="2" charset="-122"/>
                <a:sym typeface="+mn-ea"/>
              </a:rPr>
              <a:t>）</a:t>
            </a:r>
            <a:r>
              <a:rPr sz="1600" dirty="0">
                <a:ea typeface="宋体" panose="02010600030101010101" pitchFamily="2" charset="-122"/>
                <a:sym typeface="+mn-ea"/>
              </a:rPr>
              <a:t>和输出门</a:t>
            </a:r>
            <a:r>
              <a:rPr lang="zh-CN" sz="1600" dirty="0">
                <a:ea typeface="宋体" panose="02010600030101010101" pitchFamily="2" charset="-122"/>
                <a:sym typeface="+mn-ea"/>
              </a:rPr>
              <a:t>（</a:t>
            </a:r>
            <a:r>
              <a:rPr lang="en-US" altLang="zh-CN" sz="1600" dirty="0">
                <a:ea typeface="宋体" panose="02010600030101010101" pitchFamily="2" charset="-122"/>
                <a:sym typeface="+mn-ea"/>
              </a:rPr>
              <a:t>Output Gate</a:t>
            </a:r>
            <a:r>
              <a:rPr lang="zh-CN" altLang="en-US" sz="1600" dirty="0">
                <a:ea typeface="宋体" panose="02010600030101010101" pitchFamily="2" charset="-122"/>
                <a:sym typeface="+mn-ea"/>
              </a:rPr>
              <a:t>）</a:t>
            </a:r>
            <a:r>
              <a:rPr sz="1600" dirty="0">
                <a:ea typeface="宋体" panose="02010600030101010101" pitchFamily="2" charset="-122"/>
                <a:sym typeface="+mn-ea"/>
              </a:rPr>
              <a:t>来控制输入值、记忆值和输出值</a:t>
            </a:r>
          </a:p>
          <a:p>
            <a:pPr>
              <a:lnSpc>
                <a:spcPct val="150000"/>
              </a:lnSpc>
            </a:pPr>
            <a:r>
              <a:rPr sz="1600" dirty="0">
                <a:ea typeface="宋体" panose="02010600030101010101" pitchFamily="2" charset="-122"/>
                <a:sym typeface="+mn-ea"/>
              </a:rPr>
              <a:t>输入门决定了当前时刻网络的状态有多少信息需要保存到内部状态中，遗忘门决定了过去的状态信息有多少需要丢弃 </a:t>
            </a:r>
            <a:r>
              <a:rPr lang="en-US" sz="1600" dirty="0">
                <a:ea typeface="宋体" panose="02010600030101010101" pitchFamily="2" charset="-122"/>
                <a:sym typeface="+mn-ea"/>
              </a:rPr>
              <a:t>=&gt; </a:t>
            </a:r>
            <a:r>
              <a:rPr sz="1600" dirty="0">
                <a:ea typeface="宋体" panose="02010600030101010101" pitchFamily="2" charset="-122"/>
                <a:sym typeface="+mn-ea"/>
              </a:rPr>
              <a:t>输入门和遗忘门是LSTM能够记忆长期</a:t>
            </a:r>
            <a:r>
              <a:rPr lang="zh-CN" sz="1600" dirty="0">
                <a:ea typeface="宋体" panose="02010600030101010101" pitchFamily="2" charset="-122"/>
                <a:sym typeface="+mn-ea"/>
              </a:rPr>
              <a:t>依赖</a:t>
            </a:r>
            <a:r>
              <a:rPr sz="1600" dirty="0">
                <a:ea typeface="宋体" panose="02010600030101010101" pitchFamily="2" charset="-122"/>
                <a:sym typeface="+mn-ea"/>
              </a:rPr>
              <a:t>的关键</a:t>
            </a:r>
          </a:p>
          <a:p>
            <a:pPr>
              <a:lnSpc>
                <a:spcPct val="150000"/>
              </a:lnSpc>
            </a:pPr>
            <a:r>
              <a:rPr sz="1600" dirty="0">
                <a:ea typeface="宋体" panose="02010600030101010101" pitchFamily="2" charset="-122"/>
                <a:sym typeface="+mn-ea"/>
              </a:rPr>
              <a:t>输出门决定当前时刻的内部状态有多少信息需要输出给外部状态。</a:t>
            </a: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a:p>
            <a:pPr>
              <a:lnSpc>
                <a:spcPct val="150000"/>
              </a:lnSpc>
            </a:pPr>
            <a:endParaRPr sz="1600" dirty="0">
              <a:ea typeface="宋体" panose="02010600030101010101" pitchFamily="2" charset="-122"/>
              <a:sym typeface="+mn-ea"/>
            </a:endParaRPr>
          </a:p>
        </p:txBody>
      </p:sp>
      <p:pic>
        <p:nvPicPr>
          <p:cNvPr id="3" name="图片 2"/>
          <p:cNvPicPr>
            <a:picLocks noChangeAspect="1"/>
          </p:cNvPicPr>
          <p:nvPr/>
        </p:nvPicPr>
        <p:blipFill>
          <a:blip r:embed="rId5"/>
          <a:stretch>
            <a:fillRect/>
          </a:stretch>
        </p:blipFill>
        <p:spPr>
          <a:xfrm>
            <a:off x="6111240" y="1779905"/>
            <a:ext cx="5976620" cy="3001645"/>
          </a:xfrm>
          <a:prstGeom prst="rect">
            <a:avLst/>
          </a:prstGeom>
        </p:spPr>
      </p:pic>
      <p:sp>
        <p:nvSpPr>
          <p:cNvPr id="16" name="矩形 15"/>
          <p:cNvSpPr/>
          <p:nvPr/>
        </p:nvSpPr>
        <p:spPr>
          <a:xfrm>
            <a:off x="6903085" y="2596515"/>
            <a:ext cx="3692525" cy="770890"/>
          </a:xfrm>
          <a:prstGeom prst="rect">
            <a:avLst/>
          </a:prstGeom>
          <a:noFill/>
          <a:ln w="28575"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7" name="文本框 16"/>
          <p:cNvSpPr txBox="1"/>
          <p:nvPr/>
        </p:nvSpPr>
        <p:spPr>
          <a:xfrm>
            <a:off x="6755765" y="4829175"/>
            <a:ext cx="4929505" cy="15671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一个LSTM单元在每个时间步会接收三个输入：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当前时刻的输入，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自上一时刻的内部状态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上一时刻的外部状态  </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和      同时作为三个</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门</a:t>
            </a:r>
            <a:r>
              <a:rPr kumimoji="0" lang="en-US" altLang="zh-CN" sz="1600" b="0" i="0" u="none" strike="noStrike" cap="none" spc="0" normalizeH="0" baseline="0">
                <a:ln>
                  <a:noFill/>
                </a:ln>
                <a:solidFill>
                  <a:srgbClr val="000000"/>
                </a:solidFill>
                <a:effectLst/>
                <a:uFillTx/>
                <a:latin typeface="+mn-lt"/>
                <a:ea typeface="+mn-ea"/>
                <a:cs typeface="+mn-cs"/>
                <a:sym typeface="Calibri" panose="020F0502020204030204"/>
              </a:rPr>
              <a:t>”</a:t>
            </a: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的输入</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rPr>
              <a:t>      是Logistic函数</a:t>
            </a:r>
          </a:p>
        </p:txBody>
      </p:sp>
      <p:graphicFrame>
        <p:nvGraphicFramePr>
          <p:cNvPr id="18" name="对象 -2147482616"/>
          <p:cNvGraphicFramePr>
            <a:graphicFrameLocks noChangeAspect="1"/>
          </p:cNvGraphicFramePr>
          <p:nvPr/>
        </p:nvGraphicFramePr>
        <p:xfrm>
          <a:off x="6745923" y="5285424"/>
          <a:ext cx="367030" cy="313055"/>
        </p:xfrm>
        <a:graphic>
          <a:graphicData uri="http://schemas.openxmlformats.org/presentationml/2006/ole">
            <mc:AlternateContent xmlns:mc="http://schemas.openxmlformats.org/markup-compatibility/2006">
              <mc:Choice xmlns:v="urn:schemas-microsoft-com:vml" Requires="v">
                <p:oleObj spid="_x0000_s28686" r:id="rId6" imgW="241300" imgH="203200" progId="Equation.KSEE3">
                  <p:embed/>
                </p:oleObj>
              </mc:Choice>
              <mc:Fallback>
                <p:oleObj r:id="rId6" imgW="241300" imgH="203200" progId="Equation.KSEE3">
                  <p:embed/>
                  <p:pic>
                    <p:nvPicPr>
                      <p:cNvPr id="18" name="对象 -2147482616"/>
                      <p:cNvPicPr/>
                      <p:nvPr/>
                    </p:nvPicPr>
                    <p:blipFill>
                      <a:blip r:embed="rId7"/>
                      <a:stretch>
                        <a:fillRect/>
                      </a:stretch>
                    </p:blipFill>
                    <p:spPr>
                      <a:xfrm>
                        <a:off x="6745923" y="5285424"/>
                        <a:ext cx="367030" cy="313055"/>
                      </a:xfrm>
                      <a:prstGeom prst="rect">
                        <a:avLst/>
                      </a:prstGeom>
                      <a:noFill/>
                      <a:ln w="38100">
                        <a:noFill/>
                        <a:miter/>
                      </a:ln>
                    </p:spPr>
                  </p:pic>
                </p:oleObj>
              </mc:Fallback>
            </mc:AlternateContent>
          </a:graphicData>
        </a:graphic>
      </p:graphicFrame>
      <p:graphicFrame>
        <p:nvGraphicFramePr>
          <p:cNvPr id="20" name="对象 -2147482616"/>
          <p:cNvGraphicFramePr>
            <a:graphicFrameLocks noChangeAspect="1"/>
          </p:cNvGraphicFramePr>
          <p:nvPr/>
        </p:nvGraphicFramePr>
        <p:xfrm>
          <a:off x="6770689" y="5797869"/>
          <a:ext cx="386080" cy="313055"/>
        </p:xfrm>
        <a:graphic>
          <a:graphicData uri="http://schemas.openxmlformats.org/presentationml/2006/ole">
            <mc:AlternateContent xmlns:mc="http://schemas.openxmlformats.org/markup-compatibility/2006">
              <mc:Choice xmlns:v="urn:schemas-microsoft-com:vml" Requires="v">
                <p:oleObj spid="_x0000_s28687" r:id="rId8" imgW="254000" imgH="203200" progId="Equation.KSEE3">
                  <p:embed/>
                </p:oleObj>
              </mc:Choice>
              <mc:Fallback>
                <p:oleObj r:id="rId8" imgW="254000" imgH="203200" progId="Equation.KSEE3">
                  <p:embed/>
                  <p:pic>
                    <p:nvPicPr>
                      <p:cNvPr id="20" name="对象 -2147482616"/>
                      <p:cNvPicPr/>
                      <p:nvPr/>
                    </p:nvPicPr>
                    <p:blipFill>
                      <a:blip r:embed="rId9"/>
                      <a:stretch>
                        <a:fillRect/>
                      </a:stretch>
                    </p:blipFill>
                    <p:spPr>
                      <a:xfrm>
                        <a:off x="6770689" y="5797869"/>
                        <a:ext cx="386080" cy="313055"/>
                      </a:xfrm>
                      <a:prstGeom prst="rect">
                        <a:avLst/>
                      </a:prstGeom>
                      <a:noFill/>
                      <a:ln w="38100">
                        <a:noFill/>
                        <a:miter/>
                      </a:ln>
                    </p:spPr>
                  </p:pic>
                </p:oleObj>
              </mc:Fallback>
            </mc:AlternateContent>
          </a:graphicData>
        </a:graphic>
      </p:graphicFrame>
      <p:graphicFrame>
        <p:nvGraphicFramePr>
          <p:cNvPr id="22" name="对象 -2147482616"/>
          <p:cNvGraphicFramePr>
            <a:graphicFrameLocks noChangeAspect="1"/>
          </p:cNvGraphicFramePr>
          <p:nvPr/>
        </p:nvGraphicFramePr>
        <p:xfrm>
          <a:off x="6824345" y="6109970"/>
          <a:ext cx="240665" cy="223520"/>
        </p:xfrm>
        <a:graphic>
          <a:graphicData uri="http://schemas.openxmlformats.org/presentationml/2006/ole">
            <mc:AlternateContent xmlns:mc="http://schemas.openxmlformats.org/markup-compatibility/2006">
              <mc:Choice xmlns:v="urn:schemas-microsoft-com:vml" Requires="v">
                <p:oleObj spid="_x0000_s28688" r:id="rId10" imgW="152400" imgH="139700" progId="Equation.KSEE3">
                  <p:embed/>
                </p:oleObj>
              </mc:Choice>
              <mc:Fallback>
                <p:oleObj r:id="rId10" imgW="152400" imgH="139700" progId="Equation.KSEE3">
                  <p:embed/>
                  <p:pic>
                    <p:nvPicPr>
                      <p:cNvPr id="22" name="对象 -2147482616"/>
                      <p:cNvPicPr/>
                      <p:nvPr/>
                    </p:nvPicPr>
                    <p:blipFill>
                      <a:blip r:embed="rId11"/>
                      <a:stretch>
                        <a:fillRect/>
                      </a:stretch>
                    </p:blipFill>
                    <p:spPr>
                      <a:xfrm>
                        <a:off x="6824345" y="6109970"/>
                        <a:ext cx="240665" cy="223520"/>
                      </a:xfrm>
                      <a:prstGeom prst="rect">
                        <a:avLst/>
                      </a:prstGeom>
                      <a:noFill/>
                      <a:ln w="38100">
                        <a:noFill/>
                        <a:miter/>
                      </a:ln>
                    </p:spPr>
                  </p:pic>
                </p:oleObj>
              </mc:Fallback>
            </mc:AlternateContent>
          </a:graphicData>
        </a:graphic>
      </p:graphicFrame>
      <p:graphicFrame>
        <p:nvGraphicFramePr>
          <p:cNvPr id="24" name="对象 -2147482616"/>
          <p:cNvGraphicFramePr>
            <a:graphicFrameLocks noChangeAspect="1"/>
          </p:cNvGraphicFramePr>
          <p:nvPr/>
        </p:nvGraphicFramePr>
        <p:xfrm>
          <a:off x="6743384" y="5562919"/>
          <a:ext cx="386080" cy="313055"/>
        </p:xfrm>
        <a:graphic>
          <a:graphicData uri="http://schemas.openxmlformats.org/presentationml/2006/ole">
            <mc:AlternateContent xmlns:mc="http://schemas.openxmlformats.org/markup-compatibility/2006">
              <mc:Choice xmlns:v="urn:schemas-microsoft-com:vml" Requires="v">
                <p:oleObj spid="_x0000_s28689" r:id="rId12" imgW="254000" imgH="203200" progId="Equation.KSEE3">
                  <p:embed/>
                </p:oleObj>
              </mc:Choice>
              <mc:Fallback>
                <p:oleObj r:id="rId12" imgW="254000" imgH="203200" progId="Equation.KSEE3">
                  <p:embed/>
                  <p:pic>
                    <p:nvPicPr>
                      <p:cNvPr id="24" name="对象 -2147482616"/>
                      <p:cNvPicPr/>
                      <p:nvPr/>
                    </p:nvPicPr>
                    <p:blipFill>
                      <a:blip r:embed="rId9"/>
                      <a:stretch>
                        <a:fillRect/>
                      </a:stretch>
                    </p:blipFill>
                    <p:spPr>
                      <a:xfrm>
                        <a:off x="6743384" y="5562919"/>
                        <a:ext cx="386080" cy="313055"/>
                      </a:xfrm>
                      <a:prstGeom prst="rect">
                        <a:avLst/>
                      </a:prstGeom>
                      <a:noFill/>
                      <a:ln w="38100">
                        <a:noFill/>
                        <a:miter/>
                      </a:ln>
                    </p:spPr>
                  </p:pic>
                </p:oleObj>
              </mc:Fallback>
            </mc:AlternateContent>
          </a:graphicData>
        </a:graphic>
      </p:graphicFrame>
      <p:graphicFrame>
        <p:nvGraphicFramePr>
          <p:cNvPr id="52" name="对象 -2147482616"/>
          <p:cNvGraphicFramePr>
            <a:graphicFrameLocks noChangeAspect="1"/>
          </p:cNvGraphicFramePr>
          <p:nvPr/>
        </p:nvGraphicFramePr>
        <p:xfrm>
          <a:off x="6822759" y="5046664"/>
          <a:ext cx="251460" cy="313055"/>
        </p:xfrm>
        <a:graphic>
          <a:graphicData uri="http://schemas.openxmlformats.org/presentationml/2006/ole">
            <mc:AlternateContent xmlns:mc="http://schemas.openxmlformats.org/markup-compatibility/2006">
              <mc:Choice xmlns:v="urn:schemas-microsoft-com:vml" Requires="v">
                <p:oleObj spid="_x0000_s28690" r:id="rId13" imgW="165100" imgH="203200" progId="Equation.KSEE3">
                  <p:embed/>
                </p:oleObj>
              </mc:Choice>
              <mc:Fallback>
                <p:oleObj r:id="rId13" imgW="165100" imgH="203200" progId="Equation.KSEE3">
                  <p:embed/>
                  <p:pic>
                    <p:nvPicPr>
                      <p:cNvPr id="52" name="对象 -2147482616"/>
                      <p:cNvPicPr/>
                      <p:nvPr/>
                    </p:nvPicPr>
                    <p:blipFill>
                      <a:blip r:embed="rId14"/>
                      <a:stretch>
                        <a:fillRect/>
                      </a:stretch>
                    </p:blipFill>
                    <p:spPr>
                      <a:xfrm>
                        <a:off x="6822759" y="5046664"/>
                        <a:ext cx="251460" cy="313055"/>
                      </a:xfrm>
                      <a:prstGeom prst="rect">
                        <a:avLst/>
                      </a:prstGeom>
                      <a:noFill/>
                      <a:ln w="38100">
                        <a:noFill/>
                        <a:miter/>
                      </a:ln>
                    </p:spPr>
                  </p:pic>
                </p:oleObj>
              </mc:Fallback>
            </mc:AlternateContent>
          </a:graphicData>
        </a:graphic>
      </p:graphicFrame>
      <p:graphicFrame>
        <p:nvGraphicFramePr>
          <p:cNvPr id="54" name="对象 -2147482616"/>
          <p:cNvGraphicFramePr>
            <a:graphicFrameLocks noChangeAspect="1"/>
          </p:cNvGraphicFramePr>
          <p:nvPr/>
        </p:nvGraphicFramePr>
        <p:xfrm>
          <a:off x="7323774" y="5778184"/>
          <a:ext cx="251460" cy="313055"/>
        </p:xfrm>
        <a:graphic>
          <a:graphicData uri="http://schemas.openxmlformats.org/presentationml/2006/ole">
            <mc:AlternateContent xmlns:mc="http://schemas.openxmlformats.org/markup-compatibility/2006">
              <mc:Choice xmlns:v="urn:schemas-microsoft-com:vml" Requires="v">
                <p:oleObj spid="_x0000_s28691" r:id="rId15" imgW="165100" imgH="203200" progId="Equation.KSEE3">
                  <p:embed/>
                </p:oleObj>
              </mc:Choice>
              <mc:Fallback>
                <p:oleObj r:id="rId15" imgW="165100" imgH="203200" progId="Equation.KSEE3">
                  <p:embed/>
                  <p:pic>
                    <p:nvPicPr>
                      <p:cNvPr id="54" name="对象 -2147482616"/>
                      <p:cNvPicPr/>
                      <p:nvPr/>
                    </p:nvPicPr>
                    <p:blipFill>
                      <a:blip r:embed="rId14"/>
                      <a:stretch>
                        <a:fillRect/>
                      </a:stretch>
                    </p:blipFill>
                    <p:spPr>
                      <a:xfrm>
                        <a:off x="7323774" y="5778184"/>
                        <a:ext cx="251460" cy="313055"/>
                      </a:xfrm>
                      <a:prstGeom prst="rect">
                        <a:avLst/>
                      </a:prstGeom>
                      <a:noFill/>
                      <a:ln w="38100">
                        <a:noFill/>
                        <a:miter/>
                      </a:ln>
                    </p:spPr>
                  </p:pic>
                </p:oleObj>
              </mc:Fallback>
            </mc:AlternateContent>
          </a:graphicData>
        </a:graphic>
      </p:graphicFrame>
    </p:spTree>
    <p:custDataLst>
      <p:tags r:id="rId2"/>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BERT</a:t>
            </a:r>
            <a:r>
              <a:rPr lang="zh-CN" altLang="en-US" dirty="0">
                <a:ea typeface="宋体" panose="02010600030101010101" pitchFamily="2" charset="-122"/>
                <a:sym typeface="+mn-ea"/>
              </a:rPr>
              <a:t>原理</a:t>
            </a:r>
            <a:endParaRPr lang="en-US" altLang="zh-CN" dirty="0">
              <a:ea typeface="宋体" panose="02010600030101010101" pitchFamily="2" charset="-122"/>
              <a:sym typeface="+mn-ea"/>
            </a:endParaRPr>
          </a:p>
        </p:txBody>
      </p:sp>
      <p:sp>
        <p:nvSpPr>
          <p:cNvPr id="131" name="Content Placeholder 2"/>
          <p:cNvSpPr txBox="1">
            <a:spLocks noGrp="1"/>
          </p:cNvSpPr>
          <p:nvPr/>
        </p:nvSpPr>
        <p:spPr>
          <a:xfrm>
            <a:off x="598806" y="1217235"/>
            <a:ext cx="5713326"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BERT</a:t>
            </a:r>
            <a:r>
              <a:rPr lang="zh-CN" altLang="en-US" sz="1600" dirty="0">
                <a:ea typeface="宋体" panose="02010600030101010101" pitchFamily="2" charset="-122"/>
                <a:sym typeface="+mn-ea"/>
              </a:rPr>
              <a:t>  </a:t>
            </a:r>
            <a:r>
              <a:rPr lang="en-US" altLang="zh-CN" sz="1600" dirty="0">
                <a:ea typeface="宋体" panose="02010600030101010101" pitchFamily="2" charset="-122"/>
                <a:sym typeface="+mn-ea"/>
              </a:rPr>
              <a:t>(Bidirectional Encoder Representations from Transformer)</a:t>
            </a:r>
            <a:r>
              <a:rPr lang="zh-CN" altLang="en-US" sz="1600" dirty="0">
                <a:ea typeface="宋体" panose="02010600030101010101" pitchFamily="2" charset="-122"/>
                <a:sym typeface="+mn-ea"/>
              </a:rPr>
              <a:t>：</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Google</a:t>
            </a:r>
            <a:r>
              <a:rPr lang="zh-CN" altLang="en-US" sz="1600" dirty="0">
                <a:ea typeface="宋体" panose="02010600030101010101" pitchFamily="2" charset="-122"/>
                <a:sym typeface="+mn-ea"/>
              </a:rPr>
              <a:t>在 </a:t>
            </a:r>
            <a:r>
              <a:rPr lang="en-US" altLang="zh-CN" sz="1600" dirty="0">
                <a:ea typeface="宋体" panose="02010600030101010101" pitchFamily="2" charset="-122"/>
                <a:sym typeface="+mn-ea"/>
              </a:rPr>
              <a:t>2018 </a:t>
            </a:r>
            <a:r>
              <a:rPr lang="zh-CN" altLang="en-US" sz="1600" dirty="0">
                <a:ea typeface="宋体" panose="02010600030101010101" pitchFamily="2" charset="-122"/>
                <a:sym typeface="+mn-ea"/>
              </a:rPr>
              <a:t>年 </a:t>
            </a:r>
            <a:r>
              <a:rPr lang="en-US" altLang="zh-CN" sz="1600" dirty="0">
                <a:ea typeface="宋体" panose="02010600030101010101" pitchFamily="2" charset="-122"/>
                <a:sym typeface="+mn-ea"/>
              </a:rPr>
              <a:t>10 </a:t>
            </a:r>
            <a:r>
              <a:rPr lang="zh-CN" altLang="en-US" sz="1600" dirty="0">
                <a:ea typeface="宋体" panose="02010600030101010101" pitchFamily="2" charset="-122"/>
                <a:sym typeface="+mn-ea"/>
              </a:rPr>
              <a:t>月发布的语言表示模型</a:t>
            </a:r>
            <a:endParaRPr lang="en-US" altLang="zh-CN" sz="1600" dirty="0">
              <a:ea typeface="宋体" panose="02010600030101010101" pitchFamily="2" charset="-122"/>
              <a:sym typeface="+mn-ea"/>
            </a:endParaRPr>
          </a:p>
          <a:p>
            <a:pPr>
              <a:lnSpc>
                <a:spcPct val="150000"/>
              </a:lnSpc>
            </a:pPr>
            <a:r>
              <a:rPr lang="en-US" altLang="zh-CN" sz="1600" dirty="0">
                <a:ea typeface="宋体" panose="02010600030101010101" pitchFamily="2" charset="-122"/>
                <a:sym typeface="+mn-ea"/>
              </a:rPr>
              <a:t>BERT</a:t>
            </a:r>
            <a:r>
              <a:rPr lang="zh-CN" altLang="en-US" sz="1600" dirty="0">
                <a:ea typeface="宋体" panose="02010600030101010101" pitchFamily="2" charset="-122"/>
                <a:sym typeface="+mn-ea"/>
              </a:rPr>
              <a:t>在 </a:t>
            </a:r>
            <a:r>
              <a:rPr lang="en-US" altLang="zh-CN" sz="1600" dirty="0">
                <a:ea typeface="宋体" panose="02010600030101010101" pitchFamily="2" charset="-122"/>
                <a:sym typeface="+mn-ea"/>
              </a:rPr>
              <a:t>GLUE</a:t>
            </a:r>
            <a:r>
              <a:rPr lang="zh-CN" altLang="en-US" sz="1600" dirty="0">
                <a:ea typeface="宋体" panose="02010600030101010101" pitchFamily="2" charset="-122"/>
                <a:sym typeface="+mn-ea"/>
              </a:rPr>
              <a:t>、</a:t>
            </a:r>
            <a:r>
              <a:rPr lang="en-US" altLang="zh-CN" sz="1600" dirty="0" err="1">
                <a:ea typeface="宋体" panose="02010600030101010101" pitchFamily="2" charset="-122"/>
                <a:sym typeface="+mn-ea"/>
              </a:rPr>
              <a:t>MultiNLI</a:t>
            </a:r>
            <a:r>
              <a:rPr lang="zh-CN" altLang="en-US" sz="1600" dirty="0">
                <a:ea typeface="宋体" panose="02010600030101010101" pitchFamily="2" charset="-122"/>
                <a:sym typeface="+mn-ea"/>
              </a:rPr>
              <a:t>、</a:t>
            </a:r>
            <a:r>
              <a:rPr lang="en-US" altLang="zh-CN" sz="1600" dirty="0" err="1">
                <a:ea typeface="宋体" panose="02010600030101010101" pitchFamily="2" charset="-122"/>
                <a:sym typeface="+mn-ea"/>
              </a:rPr>
              <a:t>SQuAD</a:t>
            </a: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等评价基准和数据集上取得了超越当时最好成绩的结果</a:t>
            </a:r>
            <a:endParaRPr lang="en-US" altLang="zh-CN" sz="1600" dirty="0">
              <a:ea typeface="宋体" panose="02010600030101010101" pitchFamily="2" charset="-122"/>
              <a:sym typeface="+mn-ea"/>
            </a:endParaRPr>
          </a:p>
          <a:p>
            <a:pPr>
              <a:lnSpc>
                <a:spcPct val="150000"/>
              </a:lnSpc>
            </a:pPr>
            <a:r>
              <a:rPr lang="zh-CN" altLang="en-US" sz="1600" dirty="0">
                <a:ea typeface="宋体" panose="02010600030101010101" pitchFamily="2" charset="-122"/>
                <a:sym typeface="+mn-ea"/>
              </a:rPr>
              <a:t>关键词 </a:t>
            </a:r>
            <a:r>
              <a:rPr lang="en-US" altLang="zh-CN" sz="1600" dirty="0">
                <a:ea typeface="宋体" panose="02010600030101010101" pitchFamily="2" charset="-122"/>
                <a:sym typeface="+mn-ea"/>
              </a:rPr>
              <a:t>Pre-training</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Deep</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Bidirectional</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Transformer</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Language Understanding</a:t>
            </a:r>
          </a:p>
          <a:p>
            <a:pPr marL="0" indent="0">
              <a:lnSpc>
                <a:spcPct val="150000"/>
              </a:lnSpc>
              <a:buNone/>
            </a:pPr>
            <a:r>
              <a:rPr lang="en-US" altLang="zh-CN" sz="1600" dirty="0">
                <a:ea typeface="宋体" panose="02010600030101010101" pitchFamily="2" charset="-122"/>
                <a:sym typeface="+mn-ea"/>
              </a:rPr>
              <a:t>1</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Pre-training</a:t>
            </a:r>
          </a:p>
          <a:p>
            <a:pPr marL="0" indent="0">
              <a:lnSpc>
                <a:spcPct val="150000"/>
              </a:lnSpc>
              <a:buNone/>
            </a:pPr>
            <a:r>
              <a:rPr lang="zh-CN" altLang="en-US" sz="1600" dirty="0">
                <a:ea typeface="宋体" panose="02010600030101010101" pitchFamily="2" charset="-122"/>
                <a:sym typeface="+mn-ea"/>
              </a:rPr>
              <a:t>预训练广泛应用在各个领域，比如</a:t>
            </a:r>
            <a:r>
              <a:rPr lang="en-US" altLang="zh-CN" sz="1600" dirty="0">
                <a:ea typeface="宋体" panose="02010600030101010101" pitchFamily="2" charset="-122"/>
                <a:sym typeface="+mn-ea"/>
              </a:rPr>
              <a:t>ImageNet in CV, Word2Vec in NLP</a:t>
            </a:r>
            <a:r>
              <a:rPr lang="zh-CN" altLang="en-US" sz="1600" dirty="0">
                <a:ea typeface="宋体" panose="02010600030101010101" pitchFamily="2" charset="-122"/>
                <a:sym typeface="+mn-ea"/>
              </a:rPr>
              <a:t>，通过大模型大数据，对预测任务带来提升</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使用了超大数据集（</a:t>
            </a:r>
            <a:r>
              <a:rPr lang="en-US" altLang="zh-CN" sz="1600" dirty="0" err="1">
                <a:ea typeface="宋体" panose="02010600030101010101" pitchFamily="2" charset="-122"/>
                <a:sym typeface="+mn-ea"/>
              </a:rPr>
              <a:t>BooksCorpus</a:t>
            </a:r>
            <a:r>
              <a:rPr lang="en-US" altLang="zh-CN" sz="1600" dirty="0">
                <a:ea typeface="宋体" panose="02010600030101010101" pitchFamily="2" charset="-122"/>
                <a:sym typeface="+mn-ea"/>
              </a:rPr>
              <a:t> 800M + English Wikipedia 2.5G</a:t>
            </a:r>
            <a:r>
              <a:rPr lang="zh-CN" altLang="en-US" sz="1600" dirty="0">
                <a:ea typeface="宋体" panose="02010600030101010101" pitchFamily="2" charset="-122"/>
                <a:sym typeface="+mn-ea"/>
              </a:rPr>
              <a:t>单词）和超大模型（</a:t>
            </a:r>
            <a:r>
              <a:rPr lang="en-US" altLang="zh-CN" sz="1600" dirty="0">
                <a:ea typeface="宋体" panose="02010600030101010101" pitchFamily="2" charset="-122"/>
                <a:sym typeface="+mn-ea"/>
              </a:rPr>
              <a:t>BERT Base 110M</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BERT Large 340M</a:t>
            </a:r>
            <a:r>
              <a:rPr lang="zh-CN" altLang="en-US" sz="1600" dirty="0">
                <a:ea typeface="宋体" panose="02010600030101010101" pitchFamily="2" charset="-122"/>
                <a:sym typeface="+mn-ea"/>
              </a:rPr>
              <a:t>）</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使用时只要根据下游任务进行输出层的修改和模型微调训练，就可以得到很好的效果</a:t>
            </a:r>
            <a:endParaRPr lang="en-US" altLang="zh-CN" sz="1600" dirty="0">
              <a:ea typeface="宋体" panose="02010600030101010101" pitchFamily="2" charset="-122"/>
              <a:sym typeface="+mn-ea"/>
            </a:endParaRPr>
          </a:p>
          <a:p>
            <a:pPr>
              <a:lnSpc>
                <a:spcPct val="150000"/>
              </a:lnSpc>
            </a:pPr>
            <a:endParaRPr lang="en-US" altLang="zh-CN" sz="1600" dirty="0">
              <a:ea typeface="宋体" panose="02010600030101010101" pitchFamily="2" charset="-122"/>
              <a:sym typeface="+mn-ea"/>
            </a:endParaRPr>
          </a:p>
          <a:p>
            <a:pPr marL="0" indent="0">
              <a:lnSpc>
                <a:spcPct val="150000"/>
              </a:lnSpc>
              <a:buNone/>
            </a:pPr>
            <a:endParaRPr lang="zh-CN" altLang="en-US"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sp>
        <p:nvSpPr>
          <p:cNvPr id="5" name="Content Placeholder 2">
            <a:extLst>
              <a:ext uri="{FF2B5EF4-FFF2-40B4-BE49-F238E27FC236}">
                <a16:creationId xmlns:a16="http://schemas.microsoft.com/office/drawing/2014/main" id="{021B9A62-1246-469D-AE9A-16CF07147F56}"/>
              </a:ext>
            </a:extLst>
          </p:cNvPr>
          <p:cNvSpPr txBox="1">
            <a:spLocks noGrp="1"/>
          </p:cNvSpPr>
          <p:nvPr/>
        </p:nvSpPr>
        <p:spPr>
          <a:xfrm>
            <a:off x="6417712" y="1212502"/>
            <a:ext cx="5713326" cy="420624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a:t>
            </a:r>
            <a:r>
              <a:rPr lang="en-US" altLang="zh-CN" sz="1600" dirty="0">
                <a:ea typeface="宋体" panose="02010600030101010101" pitchFamily="2" charset="-122"/>
                <a:sym typeface="+mn-ea"/>
              </a:rPr>
              <a:t>Deep Bidirectional Transformers</a:t>
            </a:r>
          </a:p>
          <a:p>
            <a:pPr marL="0" indent="0">
              <a:lnSpc>
                <a:spcPct val="150000"/>
              </a:lnSpc>
              <a:buNone/>
            </a:pPr>
            <a:r>
              <a:rPr lang="zh-CN" altLang="en-US" sz="1600" dirty="0">
                <a:ea typeface="宋体" panose="02010600030101010101" pitchFamily="2" charset="-122"/>
                <a:sym typeface="+mn-ea"/>
              </a:rPr>
              <a:t>比如句子： 能实现语言表征</a:t>
            </a:r>
            <a:r>
              <a:rPr lang="en-US" altLang="zh-CN" sz="1600" dirty="0">
                <a:ea typeface="宋体" panose="02010600030101010101" pitchFamily="2" charset="-122"/>
                <a:sym typeface="+mn-ea"/>
              </a:rPr>
              <a:t>[mask]</a:t>
            </a:r>
            <a:r>
              <a:rPr lang="zh-CN" altLang="en-US" sz="1600" dirty="0">
                <a:ea typeface="宋体" panose="02010600030101010101" pitchFamily="2" charset="-122"/>
                <a:sym typeface="+mn-ea"/>
              </a:rPr>
              <a:t>的模型</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遮盖 “目标”一词。从前往后预测</a:t>
            </a:r>
            <a:r>
              <a:rPr lang="en-US" altLang="zh-CN" sz="1600" dirty="0">
                <a:ea typeface="宋体" panose="02010600030101010101" pitchFamily="2" charset="-122"/>
                <a:sym typeface="+mn-ea"/>
              </a:rPr>
              <a:t>[mask]</a:t>
            </a:r>
            <a:r>
              <a:rPr lang="zh-CN" altLang="en-US" sz="1600" dirty="0">
                <a:ea typeface="宋体" panose="02010600030101010101" pitchFamily="2" charset="-122"/>
                <a:sym typeface="+mn-ea"/>
              </a:rPr>
              <a:t> </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即用“能</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实现</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语言</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表征” </a:t>
            </a:r>
            <a:r>
              <a:rPr lang="en-US" altLang="zh-CN" sz="1600" dirty="0">
                <a:ea typeface="宋体" panose="02010600030101010101" pitchFamily="2" charset="-122"/>
                <a:sym typeface="+mn-ea"/>
              </a:rPr>
              <a:t>=&gt; </a:t>
            </a:r>
            <a:r>
              <a:rPr lang="zh-CN" altLang="en-US" sz="1600" dirty="0">
                <a:ea typeface="宋体" panose="02010600030101010101" pitchFamily="2" charset="-122"/>
                <a:sym typeface="+mn-ea"/>
              </a:rPr>
              <a:t>预测</a:t>
            </a:r>
            <a:r>
              <a:rPr lang="en-US" altLang="zh-CN" sz="1600" dirty="0">
                <a:ea typeface="宋体" panose="02010600030101010101" pitchFamily="2" charset="-122"/>
                <a:sym typeface="+mn-ea"/>
              </a:rPr>
              <a:t>[mask]</a:t>
            </a:r>
            <a:r>
              <a:rPr lang="zh-CN" altLang="en-US" sz="1600" dirty="0">
                <a:ea typeface="宋体" panose="02010600030101010101" pitchFamily="2" charset="-122"/>
                <a:sym typeface="+mn-ea"/>
              </a:rPr>
              <a:t> （从前往后）</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用“模型</a:t>
            </a:r>
            <a:r>
              <a:rPr lang="en-US" altLang="zh-CN" sz="1600" dirty="0">
                <a:ea typeface="宋体" panose="02010600030101010101" pitchFamily="2" charset="-122"/>
                <a:sym typeface="+mn-ea"/>
              </a:rPr>
              <a:t>/</a:t>
            </a:r>
            <a:r>
              <a:rPr lang="zh-CN" altLang="en-US" sz="1600" dirty="0">
                <a:ea typeface="宋体" panose="02010600030101010101" pitchFamily="2" charset="-122"/>
                <a:sym typeface="+mn-ea"/>
              </a:rPr>
              <a:t>的” </a:t>
            </a:r>
            <a:r>
              <a:rPr lang="en-US" altLang="zh-CN" sz="1600" dirty="0">
                <a:ea typeface="宋体" panose="02010600030101010101" pitchFamily="2" charset="-122"/>
                <a:sym typeface="+mn-ea"/>
              </a:rPr>
              <a:t>=&gt; </a:t>
            </a:r>
            <a:r>
              <a:rPr lang="zh-CN" altLang="en-US" sz="1600" dirty="0">
                <a:ea typeface="宋体" panose="02010600030101010101" pitchFamily="2" charset="-122"/>
                <a:sym typeface="+mn-ea"/>
              </a:rPr>
              <a:t>预测</a:t>
            </a:r>
            <a:r>
              <a:rPr lang="en-US" altLang="zh-CN" sz="1600" dirty="0">
                <a:ea typeface="宋体" panose="02010600030101010101" pitchFamily="2" charset="-122"/>
                <a:sym typeface="+mn-ea"/>
              </a:rPr>
              <a:t>[mask] </a:t>
            </a:r>
            <a:r>
              <a:rPr lang="zh-CN" altLang="en-US" sz="1600" dirty="0">
                <a:ea typeface="宋体" panose="02010600030101010101" pitchFamily="2" charset="-122"/>
                <a:sym typeface="+mn-ea"/>
              </a:rPr>
              <a:t>（从后往前）</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这两种方式称为单向预测 </a:t>
            </a:r>
            <a:r>
              <a:rPr lang="en-US" altLang="zh-CN" sz="1600" dirty="0">
                <a:ea typeface="宋体" panose="02010600030101010101" pitchFamily="2" charset="-122"/>
                <a:sym typeface="+mn-ea"/>
              </a:rPr>
              <a:t>unidirectional</a:t>
            </a:r>
          </a:p>
          <a:p>
            <a:pPr marL="0" indent="0">
              <a:lnSpc>
                <a:spcPct val="150000"/>
              </a:lnSpc>
              <a:buNone/>
            </a:pPr>
            <a:r>
              <a:rPr lang="zh-CN" altLang="en-US" sz="1600" dirty="0">
                <a:ea typeface="宋体" panose="02010600030101010101" pitchFamily="2" charset="-122"/>
                <a:sym typeface="+mn-ea"/>
              </a:rPr>
              <a:t>单向预测，不能完整地理解整个语句的语义</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采样双向预测：从前往后，与从后往前的两个预测，拼接在一起 </a:t>
            </a:r>
            <a:r>
              <a:rPr lang="en-US" altLang="zh-CN" sz="1600" dirty="0">
                <a:ea typeface="宋体" panose="02010600030101010101" pitchFamily="2" charset="-122"/>
                <a:sym typeface="+mn-ea"/>
              </a:rPr>
              <a:t>[mask1/mask2]</a:t>
            </a:r>
            <a:r>
              <a:rPr lang="zh-CN" altLang="en-US" sz="1600" dirty="0">
                <a:ea typeface="宋体" panose="02010600030101010101" pitchFamily="2" charset="-122"/>
                <a:sym typeface="+mn-ea"/>
              </a:rPr>
              <a:t>，即为双向预测 </a:t>
            </a:r>
            <a:r>
              <a:rPr lang="en-US" altLang="zh-CN" sz="1600" dirty="0">
                <a:ea typeface="宋体" panose="02010600030101010101" pitchFamily="2" charset="-122"/>
                <a:sym typeface="+mn-ea"/>
              </a:rPr>
              <a:t>bi-directional</a:t>
            </a:r>
          </a:p>
        </p:txBody>
      </p:sp>
    </p:spTree>
    <p:custDataLst>
      <p:tags r:id="rId1"/>
    </p:custDataLst>
    <p:extLst>
      <p:ext uri="{BB962C8B-B14F-4D97-AF65-F5344CB8AC3E}">
        <p14:creationId xmlns:p14="http://schemas.microsoft.com/office/powerpoint/2010/main" val="30110636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BERT</a:t>
            </a:r>
            <a:r>
              <a:rPr lang="zh-CN" altLang="en-US" dirty="0">
                <a:ea typeface="宋体" panose="02010600030101010101" pitchFamily="2" charset="-122"/>
                <a:sym typeface="+mn-ea"/>
              </a:rPr>
              <a:t>原理</a:t>
            </a:r>
            <a:endParaRPr lang="en-US" altLang="zh-CN" dirty="0">
              <a:ea typeface="宋体" panose="02010600030101010101" pitchFamily="2" charset="-122"/>
              <a:sym typeface="+mn-ea"/>
            </a:endParaRPr>
          </a:p>
        </p:txBody>
      </p:sp>
      <p:pic>
        <p:nvPicPr>
          <p:cNvPr id="4" name="图片 3">
            <a:extLst>
              <a:ext uri="{FF2B5EF4-FFF2-40B4-BE49-F238E27FC236}">
                <a16:creationId xmlns:a16="http://schemas.microsoft.com/office/drawing/2014/main" id="{7B559372-1304-4F5F-BB5F-592E36083C37}"/>
              </a:ext>
            </a:extLst>
          </p:cNvPr>
          <p:cNvPicPr>
            <a:picLocks noChangeAspect="1"/>
          </p:cNvPicPr>
          <p:nvPr/>
        </p:nvPicPr>
        <p:blipFill>
          <a:blip r:embed="rId4"/>
          <a:stretch>
            <a:fillRect/>
          </a:stretch>
        </p:blipFill>
        <p:spPr>
          <a:xfrm>
            <a:off x="152312" y="1776232"/>
            <a:ext cx="12039688" cy="4772060"/>
          </a:xfrm>
          <a:prstGeom prst="rect">
            <a:avLst/>
          </a:prstGeom>
        </p:spPr>
      </p:pic>
      <p:sp>
        <p:nvSpPr>
          <p:cNvPr id="5" name="Content Placeholder 2">
            <a:extLst>
              <a:ext uri="{FF2B5EF4-FFF2-40B4-BE49-F238E27FC236}">
                <a16:creationId xmlns:a16="http://schemas.microsoft.com/office/drawing/2014/main" id="{7689B405-2D95-4C00-839A-DCEE5C6921A0}"/>
              </a:ext>
            </a:extLst>
          </p:cNvPr>
          <p:cNvSpPr txBox="1">
            <a:spLocks noGrp="1"/>
          </p:cNvSpPr>
          <p:nvPr/>
        </p:nvSpPr>
        <p:spPr>
          <a:xfrm>
            <a:off x="598806" y="1305907"/>
            <a:ext cx="10551332" cy="777817"/>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在海量语料上训练完</a:t>
            </a:r>
            <a:r>
              <a:rPr lang="en-US" altLang="zh-CN" sz="1600" dirty="0">
                <a:ea typeface="宋体" panose="02010600030101010101" pitchFamily="2" charset="-122"/>
                <a:sym typeface="+mn-ea"/>
              </a:rPr>
              <a:t>BERT</a:t>
            </a:r>
            <a:r>
              <a:rPr lang="zh-CN" altLang="en-US" sz="1600" dirty="0">
                <a:ea typeface="宋体" panose="02010600030101010101" pitchFamily="2" charset="-122"/>
                <a:sym typeface="+mn-ea"/>
              </a:rPr>
              <a:t>后，可以将它应用到</a:t>
            </a:r>
            <a:r>
              <a:rPr lang="en-US" altLang="zh-CN" sz="1600" dirty="0">
                <a:ea typeface="宋体" panose="02010600030101010101" pitchFamily="2" charset="-122"/>
                <a:sym typeface="+mn-ea"/>
              </a:rPr>
              <a:t>NLP</a:t>
            </a:r>
            <a:r>
              <a:rPr lang="zh-CN" altLang="en-US" sz="1600" dirty="0">
                <a:ea typeface="宋体" panose="02010600030101010101" pitchFamily="2" charset="-122"/>
                <a:sym typeface="+mn-ea"/>
              </a:rPr>
              <a:t>的各个任务中了 </a:t>
            </a:r>
            <a:r>
              <a:rPr lang="en-US" altLang="zh-CN" sz="1600" dirty="0">
                <a:ea typeface="宋体" panose="02010600030101010101" pitchFamily="2" charset="-122"/>
                <a:sym typeface="+mn-ea"/>
              </a:rPr>
              <a:t>=&gt; </a:t>
            </a:r>
            <a:r>
              <a:rPr lang="zh-CN" altLang="en-US" sz="1600" dirty="0">
                <a:ea typeface="宋体" panose="02010600030101010101" pitchFamily="2" charset="-122"/>
                <a:sym typeface="+mn-ea"/>
              </a:rPr>
              <a:t>迁移学习，进行</a:t>
            </a:r>
            <a:r>
              <a:rPr lang="en-US" altLang="zh-CN" sz="1600" dirty="0">
                <a:ea typeface="宋体" panose="02010600030101010101" pitchFamily="2" charset="-122"/>
                <a:sym typeface="+mn-ea"/>
              </a:rPr>
              <a:t>Fine-Tuning </a:t>
            </a:r>
            <a:r>
              <a:rPr lang="zh-CN" altLang="en-US" sz="1600" dirty="0">
                <a:ea typeface="宋体" panose="02010600030101010101" pitchFamily="2" charset="-122"/>
                <a:sym typeface="+mn-ea"/>
              </a:rPr>
              <a:t>微调即可</a:t>
            </a:r>
          </a:p>
        </p:txBody>
      </p:sp>
    </p:spTree>
    <p:custDataLst>
      <p:tags r:id="rId1"/>
    </p:custDataLst>
    <p:extLst>
      <p:ext uri="{BB962C8B-B14F-4D97-AF65-F5344CB8AC3E}">
        <p14:creationId xmlns:p14="http://schemas.microsoft.com/office/powerpoint/2010/main" val="154458286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2875280" y="2160270"/>
            <a:ext cx="7484745" cy="1801495"/>
          </a:xfrm>
        </p:spPr>
        <p:txBody>
          <a:bodyPr>
            <a:noAutofit/>
          </a:bodyPr>
          <a:lstStyle/>
          <a:p>
            <a:pPr algn="ctr"/>
            <a:r>
              <a:rPr lang="en-US" sz="6000" dirty="0"/>
              <a:t>Thank You</a:t>
            </a:r>
            <a:br>
              <a:rPr lang="en-US" sz="6000" dirty="0"/>
            </a:br>
            <a:r>
              <a:rPr lang="en-US" sz="4800" dirty="0"/>
              <a:t>Using data to solve problems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zh-CN" dirty="0">
                <a:ea typeface="宋体" panose="02010600030101010101" pitchFamily="2" charset="-122"/>
                <a:sym typeface="+mn-ea"/>
              </a:rPr>
              <a:t>工作中的应用</a:t>
            </a:r>
            <a:endParaRPr lang="zh-CN" altLang="en-US" dirty="0">
              <a:ea typeface="宋体" panose="02010600030101010101" pitchFamily="2" charset="-122"/>
              <a:sym typeface="+mn-ea"/>
            </a:endParaRPr>
          </a:p>
        </p:txBody>
      </p:sp>
      <p:pic>
        <p:nvPicPr>
          <p:cNvPr id="3" name="图片 2">
            <a:extLst>
              <a:ext uri="{FF2B5EF4-FFF2-40B4-BE49-F238E27FC236}">
                <a16:creationId xmlns:a16="http://schemas.microsoft.com/office/drawing/2014/main" id="{26C9A130-7365-4735-9D6C-B2C9D000A42D}"/>
              </a:ext>
            </a:extLst>
          </p:cNvPr>
          <p:cNvPicPr>
            <a:picLocks noChangeAspect="1"/>
          </p:cNvPicPr>
          <p:nvPr/>
        </p:nvPicPr>
        <p:blipFill>
          <a:blip r:embed="rId2"/>
          <a:stretch>
            <a:fillRect/>
          </a:stretch>
        </p:blipFill>
        <p:spPr>
          <a:xfrm>
            <a:off x="602035" y="1230402"/>
            <a:ext cx="5189608" cy="5324775"/>
          </a:xfrm>
          <a:prstGeom prst="rect">
            <a:avLst/>
          </a:prstGeom>
        </p:spPr>
      </p:pic>
      <p:pic>
        <p:nvPicPr>
          <p:cNvPr id="6" name="图片 5">
            <a:extLst>
              <a:ext uri="{FF2B5EF4-FFF2-40B4-BE49-F238E27FC236}">
                <a16:creationId xmlns:a16="http://schemas.microsoft.com/office/drawing/2014/main" id="{5F6D4E90-34BB-4740-B45D-EFD06404C67C}"/>
              </a:ext>
            </a:extLst>
          </p:cNvPr>
          <p:cNvPicPr>
            <a:picLocks noChangeAspect="1"/>
          </p:cNvPicPr>
          <p:nvPr/>
        </p:nvPicPr>
        <p:blipFill>
          <a:blip r:embed="rId3"/>
          <a:stretch>
            <a:fillRect/>
          </a:stretch>
        </p:blipFill>
        <p:spPr>
          <a:xfrm>
            <a:off x="6096000" y="1230402"/>
            <a:ext cx="5214108" cy="5627598"/>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sym typeface="+mn-ea"/>
              </a:rPr>
              <a:t>&gt;&gt;   </a:t>
            </a:r>
            <a:r>
              <a:rPr lang="zh-CN" altLang="en-US" dirty="0">
                <a:sym typeface="+mn-ea"/>
              </a:rPr>
              <a:t>今天的学习目标</a:t>
            </a:r>
            <a:endParaRPr dirty="0"/>
          </a:p>
        </p:txBody>
      </p:sp>
      <p:sp>
        <p:nvSpPr>
          <p:cNvPr id="130" name="Title 1"/>
          <p:cNvSpPr txBox="1">
            <a:spLocks noGrp="1"/>
          </p:cNvSpPr>
          <p:nvPr/>
        </p:nvSpPr>
        <p:spPr>
          <a:xfrm>
            <a:off x="838200" y="1147762"/>
            <a:ext cx="4980709" cy="1325563"/>
          </a:xfrm>
          <a:prstGeom prst="rect">
            <a:avLst/>
          </a:prstGeom>
          <a:ln w="12700">
            <a:miter lim="400000"/>
          </a:ln>
        </p:spPr>
        <p:txBody>
          <a:bodyPr lIns="45719" rIns="45719" anchor="ctr">
            <a:normAutofit/>
          </a:bodyPr>
          <a:lstStyle>
            <a:lvl1pPr>
              <a:defRPr>
                <a:solidFill>
                  <a:srgbClr val="C00000"/>
                </a:solidFill>
              </a:defRPr>
            </a:lvl1pPr>
          </a:lstStyle>
          <a:p>
            <a:r>
              <a:rPr lang="zh-CN" altLang="en-US" sz="4000" dirty="0">
                <a:latin typeface="Calibri Light" panose="020F0302020204030204" charset="0"/>
                <a:ea typeface="宋体" panose="02010600030101010101" pitchFamily="2" charset="-122"/>
                <a:cs typeface="Calibri Light" panose="020F0302020204030204" charset="0"/>
                <a:sym typeface="+mn-ea"/>
              </a:rPr>
              <a:t>产品评论观点提取</a:t>
            </a:r>
            <a:endParaRPr lang="en-US" altLang="zh-CN" sz="4000" dirty="0">
              <a:latin typeface="Calibri Light" panose="020F0302020204030204" charset="0"/>
              <a:ea typeface="宋体" panose="02010600030101010101" pitchFamily="2" charset="-122"/>
              <a:cs typeface="Calibri Light" panose="020F0302020204030204" charset="0"/>
              <a:sym typeface="+mn-ea"/>
            </a:endParaRPr>
          </a:p>
        </p:txBody>
      </p:sp>
      <p:sp>
        <p:nvSpPr>
          <p:cNvPr id="131" name="Content Placeholder 2"/>
          <p:cNvSpPr txBox="1">
            <a:spLocks noGrp="1"/>
          </p:cNvSpPr>
          <p:nvPr/>
        </p:nvSpPr>
        <p:spPr>
          <a:xfrm>
            <a:off x="838200" y="2150745"/>
            <a:ext cx="5066030" cy="4770120"/>
          </a:xfrm>
          <a:prstGeom prst="rect">
            <a:avLst/>
          </a:prstGeom>
          <a:ln w="12700">
            <a:miter lim="400000"/>
          </a:ln>
        </p:spPr>
        <p:txBody>
          <a:bodyPr lIns="45719" rIns="45719">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lvl="0">
              <a:lnSpc>
                <a:spcPct val="150000"/>
              </a:lnSpc>
            </a:pPr>
            <a:r>
              <a:rPr lang="en-US" altLang="zh-CN" sz="1800" dirty="0">
                <a:ea typeface="宋体" panose="02010600030101010101" pitchFamily="2" charset="-122"/>
                <a:sym typeface="+mn-ea"/>
              </a:rPr>
              <a:t>AI</a:t>
            </a:r>
            <a:r>
              <a:rPr lang="zh-CN" altLang="en-US" sz="1800" dirty="0">
                <a:ea typeface="宋体" panose="02010600030101010101" pitchFamily="2" charset="-122"/>
                <a:sym typeface="+mn-ea"/>
              </a:rPr>
              <a:t>大赛：评论观点提取</a:t>
            </a:r>
            <a:endParaRPr lang="en-US" altLang="zh-CN" sz="1800" dirty="0">
              <a:ea typeface="宋体" panose="02010600030101010101" pitchFamily="2" charset="-122"/>
              <a:sym typeface="+mn-ea"/>
            </a:endParaRPr>
          </a:p>
          <a:p>
            <a:pPr lvl="0">
              <a:lnSpc>
                <a:spcPct val="150000"/>
              </a:lnSpc>
            </a:pPr>
            <a:r>
              <a:rPr lang="en-US" altLang="zh-CN" sz="1800" dirty="0">
                <a:ea typeface="宋体" panose="02010600030101010101" pitchFamily="2" charset="-122"/>
                <a:sym typeface="+mn-ea"/>
              </a:rPr>
              <a:t>NER</a:t>
            </a:r>
            <a:r>
              <a:rPr lang="zh-CN" altLang="en-US" sz="1800" dirty="0">
                <a:ea typeface="宋体" panose="02010600030101010101" pitchFamily="2" charset="-122"/>
                <a:sym typeface="+mn-ea"/>
              </a:rPr>
              <a:t> 命名实体识别</a:t>
            </a:r>
            <a:endParaRPr lang="en-US" altLang="zh-CN" sz="1800" dirty="0">
              <a:ea typeface="宋体" panose="02010600030101010101" pitchFamily="2" charset="-122"/>
              <a:sym typeface="+mn-ea"/>
            </a:endParaRPr>
          </a:p>
          <a:p>
            <a:pPr lvl="0">
              <a:lnSpc>
                <a:spcPct val="150000"/>
              </a:lnSpc>
            </a:pPr>
            <a:r>
              <a:rPr lang="en-US" altLang="zh-CN" sz="1800" dirty="0" err="1">
                <a:ea typeface="宋体" panose="02010600030101010101" pitchFamily="2" charset="-122"/>
                <a:sym typeface="+mn-ea"/>
              </a:rPr>
              <a:t>BiLSTM</a:t>
            </a:r>
            <a:r>
              <a:rPr lang="en-US" altLang="zh-CN" sz="1800" dirty="0">
                <a:ea typeface="宋体" panose="02010600030101010101" pitchFamily="2" charset="-122"/>
                <a:sym typeface="+mn-ea"/>
              </a:rPr>
              <a:t> + CRF</a:t>
            </a:r>
          </a:p>
          <a:p>
            <a:pPr lvl="0">
              <a:lnSpc>
                <a:spcPct val="150000"/>
              </a:lnSpc>
            </a:pPr>
            <a:r>
              <a:rPr lang="en-US" altLang="zh-CN" sz="1800" dirty="0">
                <a:ea typeface="宋体" panose="02010600030101010101" pitchFamily="2" charset="-122"/>
                <a:sym typeface="+mn-ea"/>
              </a:rPr>
              <a:t>Baseline</a:t>
            </a:r>
            <a:r>
              <a:rPr lang="zh-CN" altLang="en-US" sz="1800" dirty="0">
                <a:ea typeface="宋体" panose="02010600030101010101" pitchFamily="2" charset="-122"/>
                <a:sym typeface="+mn-ea"/>
              </a:rPr>
              <a:t>基线模型调优</a:t>
            </a:r>
            <a:endParaRPr lang="en-US" altLang="zh-CN" sz="1800" dirty="0">
              <a:ea typeface="宋体" panose="02010600030101010101" pitchFamily="2" charset="-122"/>
              <a:sym typeface="+mn-ea"/>
            </a:endParaRPr>
          </a:p>
          <a:p>
            <a:pPr lvl="0">
              <a:lnSpc>
                <a:spcPct val="150000"/>
              </a:lnSpc>
            </a:pPr>
            <a:endParaRPr lang="en-US" altLang="zh-CN" sz="1800" dirty="0"/>
          </a:p>
        </p:txBody>
      </p:sp>
    </p:spTree>
    <p:custDataLst>
      <p:tags r:id="rId1"/>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6"/>
          <p:cNvSpPr/>
          <p:nvPr/>
        </p:nvSpPr>
        <p:spPr>
          <a:xfrm>
            <a:off x="321564" y="320039"/>
            <a:ext cx="11548872" cy="6217922"/>
          </a:xfrm>
          <a:prstGeom prst="rect">
            <a:avLst/>
          </a:prstGeom>
          <a:solidFill>
            <a:srgbClr val="000000">
              <a:alpha val="12000"/>
            </a:srgbClr>
          </a:solidFill>
          <a:ln w="12700">
            <a:miter lim="400000"/>
          </a:ln>
        </p:spPr>
        <p:txBody>
          <a:bodyPr lIns="45719" rIns="45719" anchor="ctr"/>
          <a:lstStyle/>
          <a:p>
            <a:pPr algn="ctr">
              <a:defRPr>
                <a:solidFill>
                  <a:srgbClr val="FFFFFF"/>
                </a:solidFill>
              </a:defRPr>
            </a:pPr>
            <a:endParaRPr/>
          </a:p>
        </p:txBody>
      </p:sp>
      <p:sp>
        <p:nvSpPr>
          <p:cNvPr id="134" name="Title 1"/>
          <p:cNvSpPr txBox="1">
            <a:spLocks noGrp="1"/>
          </p:cNvSpPr>
          <p:nvPr>
            <p:ph type="ctrTitle"/>
          </p:nvPr>
        </p:nvSpPr>
        <p:spPr>
          <a:xfrm>
            <a:off x="4380588" y="965198"/>
            <a:ext cx="6766077" cy="4927603"/>
          </a:xfrm>
          <a:prstGeom prst="rect">
            <a:avLst/>
          </a:prstGeom>
        </p:spPr>
        <p:txBody>
          <a:bodyPr anchor="ctr"/>
          <a:lstStyle/>
          <a:p>
            <a:pPr algn="l">
              <a:defRPr sz="5400">
                <a:solidFill>
                  <a:srgbClr val="C00000"/>
                </a:solidFill>
              </a:defRPr>
            </a:pPr>
            <a:r>
              <a:rPr lang="en-US" sz="4800" dirty="0"/>
              <a:t>1</a:t>
            </a:r>
            <a:r>
              <a:rPr lang="en-US" altLang="zh-CN" sz="4800" dirty="0"/>
              <a:t>/2</a:t>
            </a:r>
            <a:r>
              <a:rPr lang="zh-CN" altLang="en-US" sz="4800" dirty="0"/>
              <a:t> 产品评论观点提取</a:t>
            </a:r>
            <a:endParaRPr lang="en-US" altLang="zh-CN" sz="4800" dirty="0">
              <a:ea typeface="宋体" panose="02010600030101010101" pitchFamily="2" charset="-122"/>
              <a:sym typeface="+mn-ea"/>
            </a:endParaRPr>
          </a:p>
        </p:txBody>
      </p:sp>
      <p:sp>
        <p:nvSpPr>
          <p:cNvPr id="135" name="Straight Connector 8"/>
          <p:cNvSpPr/>
          <p:nvPr/>
        </p:nvSpPr>
        <p:spPr>
          <a:xfrm flipH="1">
            <a:off x="4055891" y="2057399"/>
            <a:ext cx="1" cy="2743201"/>
          </a:xfrm>
          <a:prstGeom prst="line">
            <a:avLst/>
          </a:prstGeom>
          <a:ln w="19050">
            <a:solidFill>
              <a:srgbClr val="262626"/>
            </a:solidFill>
            <a:miter/>
          </a:ln>
        </p:spPr>
        <p:txBody>
          <a:bodyPr lIns="45719" rIns="45719"/>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4"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29151" y="1628928"/>
            <a:ext cx="5110959" cy="434829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600" dirty="0">
                <a:ea typeface="宋体" panose="02010600030101010101" pitchFamily="2" charset="-122"/>
                <a:sym typeface="+mn-ea"/>
              </a:rPr>
              <a:t>AI</a:t>
            </a:r>
            <a:r>
              <a:rPr lang="zh-CN" altLang="en-US" sz="1600" dirty="0">
                <a:ea typeface="宋体" panose="02010600030101010101" pitchFamily="2" charset="-122"/>
                <a:sym typeface="+mn-ea"/>
              </a:rPr>
              <a:t>大赛：产品评论观点提取（语义识别）</a:t>
            </a: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    互联网提供了许多公众话语平台，可以获取人们对特定产品和服务的评价。为了处理和充分利用大量舆情数据，赛题希望利用自然语言处理技术对舆论数据进行信息抽取。</a:t>
            </a: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    </a:t>
            </a:r>
            <a:r>
              <a:rPr lang="zh-CN" altLang="en-US" sz="1600" dirty="0">
                <a:ea typeface="宋体" panose="02010600030101010101" pitchFamily="2" charset="-122"/>
                <a:sym typeface="+mn-ea"/>
              </a:rPr>
              <a:t>信息抽取旨在从非结构化自然语言文本中提取结构化知识，如实体、关系、事件等。为了针对性地对各类产品的舆情进行分析，我们希望不仅能够对银行、理财产品的评论进行简单的情感识别，还需要利用实体识别技术，获得评论中的关键词，得到对关键产品的具体评价，指导产品的更新迭代。</a:t>
            </a:r>
            <a:endParaRPr lang="en-US" altLang="zh-CN" sz="1600" dirty="0">
              <a:ea typeface="宋体" panose="02010600030101010101" pitchFamily="2" charset="-122"/>
              <a:sym typeface="+mn-ea"/>
            </a:endParaRPr>
          </a:p>
        </p:txBody>
      </p:sp>
      <p:pic>
        <p:nvPicPr>
          <p:cNvPr id="1026" name="Picture 2">
            <a:extLst>
              <a:ext uri="{FF2B5EF4-FFF2-40B4-BE49-F238E27FC236}">
                <a16:creationId xmlns:a16="http://schemas.microsoft.com/office/drawing/2014/main" id="{16E3B130-79F4-4EFF-BCF6-924F0518C6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4410" y="2445543"/>
            <a:ext cx="4492894" cy="246750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41149763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98"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97200"/>
            <a:ext cx="5124919" cy="4797200"/>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zh-CN" altLang="en-US" sz="1600" dirty="0">
                <a:ea typeface="宋体" panose="02010600030101010101" pitchFamily="2" charset="-122"/>
                <a:sym typeface="+mn-ea"/>
              </a:rPr>
              <a:t>训练集：</a:t>
            </a:r>
            <a:r>
              <a:rPr lang="en-US" altLang="zh-CN" sz="1600" dirty="0">
                <a:ea typeface="宋体" panose="02010600030101010101" pitchFamily="2" charset="-122"/>
                <a:sym typeface="+mn-ea"/>
              </a:rPr>
              <a:t>10000</a:t>
            </a:r>
            <a:r>
              <a:rPr lang="zh-CN" altLang="en-US" sz="1600" dirty="0">
                <a:ea typeface="宋体" panose="02010600030101010101" pitchFamily="2" charset="-122"/>
                <a:sym typeface="+mn-ea"/>
              </a:rPr>
              <a:t>条评论文本 </a:t>
            </a:r>
            <a:r>
              <a:rPr lang="en-US" altLang="zh-CN" sz="1600" dirty="0">
                <a:ea typeface="宋体" panose="02010600030101010101" pitchFamily="2" charset="-122"/>
                <a:sym typeface="+mn-ea"/>
              </a:rPr>
              <a:t>train.csv</a:t>
            </a:r>
          </a:p>
          <a:p>
            <a:pPr marL="0" indent="0">
              <a:lnSpc>
                <a:spcPct val="150000"/>
              </a:lnSpc>
              <a:buNone/>
            </a:pPr>
            <a:r>
              <a:rPr lang="en-US" altLang="zh-CN" sz="1600">
                <a:ea typeface="宋体" panose="02010600030101010101" pitchFamily="2" charset="-122"/>
                <a:sym typeface="+mn-ea"/>
              </a:rPr>
              <a:t>https://www.datafountain.cn/competitions/529</a:t>
            </a:r>
            <a:endParaRPr lang="en-US" altLang="zh-CN" sz="1600" dirty="0">
              <a:ea typeface="宋体" panose="02010600030101010101" pitchFamily="2" charset="-122"/>
              <a:sym typeface="+mn-ea"/>
            </a:endParaRPr>
          </a:p>
        </p:txBody>
      </p:sp>
      <p:pic>
        <p:nvPicPr>
          <p:cNvPr id="1026" name="Picture 2">
            <a:extLst>
              <a:ext uri="{FF2B5EF4-FFF2-40B4-BE49-F238E27FC236}">
                <a16:creationId xmlns:a16="http://schemas.microsoft.com/office/drawing/2014/main" id="{16E3B130-79F4-4EFF-BCF6-924F0518C6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6388" y="1357617"/>
            <a:ext cx="4492894" cy="24675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BD6D246-F6A3-49F3-ADE6-8F625875224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1808" y="2961357"/>
            <a:ext cx="5163347" cy="1181478"/>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F57461F7-6493-4F21-A94F-7A4F7BD27795}"/>
              </a:ext>
            </a:extLst>
          </p:cNvPr>
          <p:cNvSpPr txBox="1"/>
          <p:nvPr/>
        </p:nvSpPr>
        <p:spPr>
          <a:xfrm>
            <a:off x="6532835" y="4454190"/>
            <a:ext cx="5220000" cy="1200329"/>
          </a:xfrm>
          <a:prstGeom prst="rect">
            <a:avLst/>
          </a:prstGeom>
          <a:noFill/>
        </p:spPr>
        <p:txBody>
          <a:bodyPr wrap="square" rtlCol="0">
            <a:spAutoFit/>
          </a:bodyPr>
          <a:lstStyle/>
          <a:p>
            <a:r>
              <a:rPr lang="zh-CN" altLang="en-US" dirty="0">
                <a:solidFill>
                  <a:schemeClr val="tx1"/>
                </a:solidFill>
                <a:highlight>
                  <a:srgbClr val="00FF00"/>
                </a:highlight>
                <a:latin typeface="微软雅黑" charset="0"/>
                <a:ea typeface="微软雅黑" charset="0"/>
                <a:cs typeface="微软雅黑" charset="0"/>
              </a:rPr>
              <a:t>产品</a:t>
            </a:r>
            <a:r>
              <a:rPr lang="zh-CN" altLang="en-US" dirty="0">
                <a:solidFill>
                  <a:schemeClr val="tx1"/>
                </a:solidFill>
                <a:latin typeface="微软雅黑" charset="0"/>
                <a:ea typeface="微软雅黑" charset="0"/>
                <a:cs typeface="微软雅黑" charset="0"/>
              </a:rPr>
              <a:t>：贷款、理财、闪电贷、如意宝、纵横理财</a:t>
            </a:r>
            <a:r>
              <a:rPr lang="en-US" altLang="zh-CN" dirty="0">
                <a:solidFill>
                  <a:schemeClr val="tx1"/>
                </a:solidFill>
                <a:latin typeface="微软雅黑" charset="0"/>
                <a:ea typeface="微软雅黑" charset="0"/>
                <a:cs typeface="微软雅黑" charset="0"/>
              </a:rPr>
              <a:t>…</a:t>
            </a:r>
          </a:p>
          <a:p>
            <a:r>
              <a:rPr lang="zh-CN" altLang="en-US" dirty="0">
                <a:solidFill>
                  <a:schemeClr val="tx1"/>
                </a:solidFill>
                <a:highlight>
                  <a:srgbClr val="FF00FF"/>
                </a:highlight>
                <a:latin typeface="微软雅黑" charset="0"/>
                <a:ea typeface="微软雅黑" charset="0"/>
                <a:cs typeface="微软雅黑" charset="0"/>
              </a:rPr>
              <a:t>评价名词</a:t>
            </a:r>
            <a:r>
              <a:rPr lang="zh-CN" altLang="en-US" dirty="0">
                <a:solidFill>
                  <a:schemeClr val="tx1"/>
                </a:solidFill>
                <a:latin typeface="微软雅黑" charset="0"/>
                <a:ea typeface="微软雅黑" charset="0"/>
                <a:cs typeface="微软雅黑" charset="0"/>
              </a:rPr>
              <a:t>：利息、利润、审批、提款</a:t>
            </a:r>
            <a:r>
              <a:rPr lang="en-US" altLang="zh-CN" dirty="0">
                <a:solidFill>
                  <a:schemeClr val="tx1"/>
                </a:solidFill>
                <a:latin typeface="微软雅黑" charset="0"/>
                <a:ea typeface="微软雅黑" charset="0"/>
                <a:cs typeface="微软雅黑" charset="0"/>
              </a:rPr>
              <a:t>…</a:t>
            </a:r>
          </a:p>
          <a:p>
            <a:r>
              <a:rPr lang="zh-CN" altLang="en-US" dirty="0">
                <a:solidFill>
                  <a:schemeClr val="tx1"/>
                </a:solidFill>
                <a:highlight>
                  <a:srgbClr val="C0C0C0"/>
                </a:highlight>
                <a:latin typeface="微软雅黑" charset="0"/>
                <a:ea typeface="微软雅黑" charset="0"/>
                <a:cs typeface="微软雅黑" charset="0"/>
              </a:rPr>
              <a:t>评价形容词</a:t>
            </a:r>
            <a:r>
              <a:rPr lang="zh-CN" altLang="en-US" dirty="0">
                <a:solidFill>
                  <a:schemeClr val="tx1"/>
                </a:solidFill>
                <a:latin typeface="微软雅黑" charset="0"/>
                <a:ea typeface="微软雅黑" charset="0"/>
                <a:cs typeface="微软雅黑" charset="0"/>
              </a:rPr>
              <a:t>：真快、低</a:t>
            </a:r>
            <a:r>
              <a:rPr lang="en-US" altLang="zh-CN" dirty="0">
                <a:solidFill>
                  <a:schemeClr val="tx1"/>
                </a:solidFill>
                <a:latin typeface="微软雅黑" charset="0"/>
                <a:ea typeface="微软雅黑" charset="0"/>
                <a:cs typeface="微软雅黑" charset="0"/>
              </a:rPr>
              <a:t>…</a:t>
            </a:r>
          </a:p>
          <a:p>
            <a:r>
              <a:rPr lang="zh-CN" altLang="en-US" dirty="0">
                <a:solidFill>
                  <a:schemeClr val="tx1"/>
                </a:solidFill>
                <a:highlight>
                  <a:srgbClr val="16D7DE"/>
                </a:highlight>
                <a:latin typeface="微软雅黑" charset="0"/>
                <a:ea typeface="微软雅黑" charset="0"/>
                <a:cs typeface="微软雅黑" charset="0"/>
              </a:rPr>
              <a:t>银行</a:t>
            </a:r>
            <a:r>
              <a:rPr lang="zh-CN" altLang="en-US" dirty="0">
                <a:solidFill>
                  <a:schemeClr val="tx1"/>
                </a:solidFill>
                <a:latin typeface="微软雅黑" charset="0"/>
                <a:ea typeface="微软雅黑" charset="0"/>
                <a:cs typeface="微软雅黑" charset="0"/>
              </a:rPr>
              <a:t>：招商银行、招行、中原银行</a:t>
            </a:r>
            <a:r>
              <a:rPr lang="en-US" altLang="zh-CN" dirty="0">
                <a:solidFill>
                  <a:schemeClr val="tx1"/>
                </a:solidFill>
                <a:latin typeface="微软雅黑" charset="0"/>
                <a:ea typeface="微软雅黑" charset="0"/>
                <a:cs typeface="微软雅黑" charset="0"/>
              </a:rPr>
              <a:t>…</a:t>
            </a:r>
          </a:p>
        </p:txBody>
      </p:sp>
    </p:spTree>
    <p:custDataLst>
      <p:tags r:id="rId2"/>
    </p:custDataLst>
    <p:extLst>
      <p:ext uri="{BB962C8B-B14F-4D97-AF65-F5344CB8AC3E}">
        <p14:creationId xmlns:p14="http://schemas.microsoft.com/office/powerpoint/2010/main" val="217374515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2"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97200"/>
            <a:ext cx="5124919" cy="5587508"/>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b="1" dirty="0">
                <a:ea typeface="宋体" panose="02010600030101010101" pitchFamily="2" charset="-122"/>
                <a:sym typeface="+mn-ea"/>
              </a:rPr>
              <a:t>数据格式说明</a:t>
            </a:r>
            <a:endParaRPr lang="en-US" altLang="zh-CN" sz="1600" b="1"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train_data.csv </a:t>
            </a:r>
            <a:r>
              <a:rPr lang="zh-CN" altLang="en-US" sz="1600" dirty="0">
                <a:ea typeface="宋体" panose="02010600030101010101" pitchFamily="2" charset="-122"/>
                <a:sym typeface="+mn-ea"/>
              </a:rPr>
              <a:t>保存训练数据与标注数据</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r>
              <a:rPr lang="en-US" altLang="zh-CN" sz="1600" dirty="0">
                <a:ea typeface="宋体" panose="02010600030101010101" pitchFamily="2" charset="-122"/>
                <a:sym typeface="+mn-ea"/>
              </a:rPr>
              <a:t>test_public.csv </a:t>
            </a:r>
            <a:r>
              <a:rPr lang="zh-CN" altLang="en-US" sz="1600" dirty="0">
                <a:ea typeface="宋体" panose="02010600030101010101" pitchFamily="2" charset="-122"/>
                <a:sym typeface="+mn-ea"/>
              </a:rPr>
              <a:t>训练集数据</a:t>
            </a: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graphicFrame>
        <p:nvGraphicFramePr>
          <p:cNvPr id="5" name="表格 10">
            <a:extLst>
              <a:ext uri="{FF2B5EF4-FFF2-40B4-BE49-F238E27FC236}">
                <a16:creationId xmlns:a16="http://schemas.microsoft.com/office/drawing/2014/main" id="{F1A557C7-0565-4AD9-9597-F3841880ECC7}"/>
              </a:ext>
            </a:extLst>
          </p:cNvPr>
          <p:cNvGraphicFramePr>
            <a:graphicFrameLocks noGrp="1"/>
          </p:cNvGraphicFramePr>
          <p:nvPr/>
        </p:nvGraphicFramePr>
        <p:xfrm>
          <a:off x="767493" y="2257512"/>
          <a:ext cx="5124920" cy="1645920"/>
        </p:xfrm>
        <a:graphic>
          <a:graphicData uri="http://schemas.openxmlformats.org/drawingml/2006/table">
            <a:tbl>
              <a:tblPr firstRow="1" bandRow="1">
                <a:tableStyleId>{7DF18680-E054-41AD-8BC1-D1AEF772440D}</a:tableStyleId>
              </a:tblPr>
              <a:tblGrid>
                <a:gridCol w="1745209">
                  <a:extLst>
                    <a:ext uri="{9D8B030D-6E8A-4147-A177-3AD203B41FA5}">
                      <a16:colId xmlns:a16="http://schemas.microsoft.com/office/drawing/2014/main" val="3984986642"/>
                    </a:ext>
                  </a:extLst>
                </a:gridCol>
                <a:gridCol w="3379711">
                  <a:extLst>
                    <a:ext uri="{9D8B030D-6E8A-4147-A177-3AD203B41FA5}">
                      <a16:colId xmlns:a16="http://schemas.microsoft.com/office/drawing/2014/main" val="961215727"/>
                    </a:ext>
                  </a:extLst>
                </a:gridCol>
              </a:tblGrid>
              <a:tr h="199072">
                <a:tc>
                  <a:txBody>
                    <a:bodyPr/>
                    <a:lstStyle/>
                    <a:p>
                      <a:pPr algn="ctr"/>
                      <a:r>
                        <a:rPr lang="zh-CN" altLang="en-US" sz="1200" dirty="0"/>
                        <a:t>字段名</a:t>
                      </a:r>
                    </a:p>
                  </a:txBody>
                  <a:tcPr/>
                </a:tc>
                <a:tc>
                  <a:txBody>
                    <a:bodyPr/>
                    <a:lstStyle/>
                    <a:p>
                      <a:pPr algn="ctr"/>
                      <a:r>
                        <a:rPr lang="zh-CN" altLang="en-US" sz="1200" dirty="0"/>
                        <a:t>字段说明</a:t>
                      </a:r>
                    </a:p>
                  </a:txBody>
                  <a:tcPr/>
                </a:tc>
                <a:extLst>
                  <a:ext uri="{0D108BD9-81ED-4DB2-BD59-A6C34878D82A}">
                    <a16:rowId xmlns:a16="http://schemas.microsoft.com/office/drawing/2014/main" val="745072810"/>
                  </a:ext>
                </a:extLst>
              </a:tr>
              <a:tr h="233326">
                <a:tc>
                  <a:txBody>
                    <a:bodyPr/>
                    <a:lstStyle/>
                    <a:p>
                      <a:pPr algn="ctr"/>
                      <a:r>
                        <a:rPr lang="en-US" altLang="zh-CN" sz="1200" dirty="0"/>
                        <a:t>id</a:t>
                      </a:r>
                      <a:endParaRPr lang="zh-CN" altLang="en-US" sz="1200" dirty="0"/>
                    </a:p>
                  </a:txBody>
                  <a:tcPr/>
                </a:tc>
                <a:tc>
                  <a:txBody>
                    <a:bodyPr/>
                    <a:lstStyle/>
                    <a:p>
                      <a:r>
                        <a:rPr lang="zh-CN" altLang="en-US" sz="1200" dirty="0"/>
                        <a:t>评论文本</a:t>
                      </a:r>
                      <a:r>
                        <a:rPr lang="en-US" altLang="zh-CN" sz="1200" dirty="0"/>
                        <a:t>ID</a:t>
                      </a:r>
                      <a:endParaRPr lang="zh-CN" altLang="en-US" sz="1200" dirty="0"/>
                    </a:p>
                  </a:txBody>
                  <a:tcPr/>
                </a:tc>
                <a:extLst>
                  <a:ext uri="{0D108BD9-81ED-4DB2-BD59-A6C34878D82A}">
                    <a16:rowId xmlns:a16="http://schemas.microsoft.com/office/drawing/2014/main" val="282054457"/>
                  </a:ext>
                </a:extLst>
              </a:tr>
              <a:tr h="233326">
                <a:tc>
                  <a:txBody>
                    <a:bodyPr/>
                    <a:lstStyle/>
                    <a:p>
                      <a:pPr algn="ctr"/>
                      <a:r>
                        <a:rPr lang="en-US" altLang="zh-CN" sz="1200" dirty="0"/>
                        <a:t>text</a:t>
                      </a:r>
                      <a:endParaRPr lang="zh-CN" altLang="en-US" sz="1200" dirty="0"/>
                    </a:p>
                  </a:txBody>
                  <a:tcPr/>
                </a:tc>
                <a:tc>
                  <a:txBody>
                    <a:bodyPr/>
                    <a:lstStyle/>
                    <a:p>
                      <a:pPr marL="0" marR="0" lvl="0" indent="0" algn="r" defTabSz="913765" rtl="0" eaLnBrk="1" fontAlgn="auto" latinLnBrk="0" hangingPunct="1">
                        <a:lnSpc>
                          <a:spcPct val="100000"/>
                        </a:lnSpc>
                        <a:spcBef>
                          <a:spcPts val="0"/>
                        </a:spcBef>
                        <a:spcAft>
                          <a:spcPts val="0"/>
                        </a:spcAft>
                        <a:buClrTx/>
                        <a:buSzTx/>
                        <a:buFontTx/>
                        <a:buNone/>
                        <a:tabLst/>
                        <a:defRPr/>
                      </a:pPr>
                      <a:r>
                        <a:rPr lang="zh-CN" altLang="en-US" sz="1200" dirty="0"/>
                        <a:t>评论文本内容</a:t>
                      </a:r>
                      <a:endParaRPr lang="en-US" altLang="zh-CN" sz="1200" dirty="0"/>
                    </a:p>
                  </a:txBody>
                  <a:tcPr/>
                </a:tc>
                <a:extLst>
                  <a:ext uri="{0D108BD9-81ED-4DB2-BD59-A6C34878D82A}">
                    <a16:rowId xmlns:a16="http://schemas.microsoft.com/office/drawing/2014/main" val="2442037962"/>
                  </a:ext>
                </a:extLst>
              </a:tr>
              <a:tr h="233326">
                <a:tc>
                  <a:txBody>
                    <a:bodyPr/>
                    <a:lstStyle/>
                    <a:p>
                      <a:pPr algn="ctr"/>
                      <a:r>
                        <a:rPr lang="en-US" altLang="zh-CN" sz="1200" b="0" i="0" u="none" strike="noStrike" cap="none" spc="0" baseline="0" dirty="0">
                          <a:solidFill>
                            <a:schemeClr val="dk1"/>
                          </a:solidFill>
                          <a:uFillTx/>
                          <a:latin typeface="+mn-lt"/>
                          <a:ea typeface="+mn-ea"/>
                          <a:cs typeface="+mn-cs"/>
                          <a:sym typeface="Calibri" panose="020F0502020204030204"/>
                        </a:rPr>
                        <a:t>BIO</a:t>
                      </a:r>
                      <a:r>
                        <a:rPr lang="it-IT" altLang="zh-CN" sz="1200" b="0" i="0" u="none" strike="noStrike" cap="none" spc="0" baseline="0" dirty="0">
                          <a:solidFill>
                            <a:schemeClr val="dk1"/>
                          </a:solidFill>
                          <a:uFillTx/>
                          <a:latin typeface="+mn-lt"/>
                          <a:ea typeface="+mn-ea"/>
                          <a:cs typeface="+mn-cs"/>
                          <a:sym typeface="Calibri" panose="020F0502020204030204"/>
                        </a:rPr>
                        <a:t>_anno</a:t>
                      </a:r>
                      <a:endParaRPr lang="zh-CN" altLang="en-US" sz="1200" b="0" i="0" u="none" strike="noStrike" cap="none" spc="0" baseline="0" dirty="0">
                        <a:solidFill>
                          <a:schemeClr val="dk1"/>
                        </a:solidFill>
                        <a:uFillTx/>
                        <a:latin typeface="+mn-lt"/>
                        <a:ea typeface="+mn-ea"/>
                        <a:cs typeface="+mn-cs"/>
                        <a:sym typeface="Calibri" panose="020F0502020204030204"/>
                      </a:endParaRPr>
                    </a:p>
                  </a:txBody>
                  <a:tcPr/>
                </a:tc>
                <a:tc>
                  <a:txBody>
                    <a:bodyPr/>
                    <a:lstStyle/>
                    <a:p>
                      <a:r>
                        <a:rPr lang="en-US" altLang="zh-CN" sz="1200" dirty="0"/>
                        <a:t>BIO</a:t>
                      </a:r>
                      <a:r>
                        <a:rPr lang="zh-CN" altLang="en-US" sz="1200" dirty="0"/>
                        <a:t>格式的实体标注</a:t>
                      </a:r>
                    </a:p>
                  </a:txBody>
                  <a:tcPr/>
                </a:tc>
                <a:extLst>
                  <a:ext uri="{0D108BD9-81ED-4DB2-BD59-A6C34878D82A}">
                    <a16:rowId xmlns:a16="http://schemas.microsoft.com/office/drawing/2014/main" val="2727784775"/>
                  </a:ext>
                </a:extLst>
              </a:tr>
              <a:tr h="233326">
                <a:tc>
                  <a:txBody>
                    <a:bodyPr/>
                    <a:lstStyle/>
                    <a:p>
                      <a:pPr algn="ctr"/>
                      <a:r>
                        <a:rPr lang="en-US" altLang="zh-CN" sz="1200" dirty="0"/>
                        <a:t>Class</a:t>
                      </a:r>
                      <a:endParaRPr lang="zh-CN" altLang="en-US" sz="1200" dirty="0"/>
                    </a:p>
                  </a:txBody>
                  <a:tcPr/>
                </a:tc>
                <a:tc>
                  <a:txBody>
                    <a:bodyPr/>
                    <a:lstStyle/>
                    <a:p>
                      <a:r>
                        <a:rPr lang="zh-CN" altLang="en-US" sz="1200" dirty="0"/>
                        <a:t>情感分类</a:t>
                      </a:r>
                      <a:r>
                        <a:rPr lang="en-US" altLang="zh-CN" sz="1200" dirty="0"/>
                        <a:t>(0</a:t>
                      </a:r>
                      <a:r>
                        <a:rPr lang="zh-CN" altLang="en-US" sz="1200" dirty="0"/>
                        <a:t>：负面、</a:t>
                      </a:r>
                      <a:r>
                        <a:rPr lang="en-US" altLang="zh-CN" sz="1200" dirty="0"/>
                        <a:t>1</a:t>
                      </a:r>
                      <a:r>
                        <a:rPr lang="zh-CN" altLang="en-US" sz="1200" dirty="0"/>
                        <a:t>：正面、</a:t>
                      </a:r>
                      <a:r>
                        <a:rPr lang="en-US" altLang="zh-CN" sz="1200" dirty="0"/>
                        <a:t>2</a:t>
                      </a:r>
                      <a:r>
                        <a:rPr lang="zh-CN" altLang="en-US" sz="1200" dirty="0"/>
                        <a:t>：中立</a:t>
                      </a:r>
                      <a:r>
                        <a:rPr lang="en-US" altLang="zh-CN" sz="1200" dirty="0"/>
                        <a:t>)</a:t>
                      </a:r>
                    </a:p>
                  </a:txBody>
                  <a:tcPr/>
                </a:tc>
                <a:extLst>
                  <a:ext uri="{0D108BD9-81ED-4DB2-BD59-A6C34878D82A}">
                    <a16:rowId xmlns:a16="http://schemas.microsoft.com/office/drawing/2014/main" val="3144801296"/>
                  </a:ext>
                </a:extLst>
              </a:tr>
              <a:tr h="233326">
                <a:tc>
                  <a:txBody>
                    <a:bodyPr/>
                    <a:lstStyle/>
                    <a:p>
                      <a:pPr algn="ctr"/>
                      <a:r>
                        <a:rPr lang="en-US" altLang="zh-CN" sz="1200" dirty="0" err="1"/>
                        <a:t>Bank_topic</a:t>
                      </a:r>
                      <a:endParaRPr lang="zh-CN" altLang="en-US" sz="1200" dirty="0"/>
                    </a:p>
                  </a:txBody>
                  <a:tcPr/>
                </a:tc>
                <a:tc>
                  <a:txBody>
                    <a:bodyPr/>
                    <a:lstStyle/>
                    <a:p>
                      <a:pPr marL="0" marR="0" lvl="0" indent="0" algn="r" defTabSz="913765" rtl="0" eaLnBrk="1" fontAlgn="auto" latinLnBrk="0" hangingPunct="1">
                        <a:lnSpc>
                          <a:spcPct val="100000"/>
                        </a:lnSpc>
                        <a:spcBef>
                          <a:spcPts val="0"/>
                        </a:spcBef>
                        <a:spcAft>
                          <a:spcPts val="0"/>
                        </a:spcAft>
                        <a:buClrTx/>
                        <a:buSzTx/>
                        <a:buFontTx/>
                        <a:buNone/>
                        <a:tabLst/>
                        <a:defRPr/>
                      </a:pPr>
                      <a:r>
                        <a:rPr lang="zh-CN" altLang="en-US" sz="1200" dirty="0"/>
                        <a:t>评论来源与哪个银行板块相关</a:t>
                      </a:r>
                      <a:endParaRPr lang="en-US" altLang="zh-CN" sz="1200" dirty="0"/>
                    </a:p>
                  </a:txBody>
                  <a:tcPr/>
                </a:tc>
                <a:extLst>
                  <a:ext uri="{0D108BD9-81ED-4DB2-BD59-A6C34878D82A}">
                    <a16:rowId xmlns:a16="http://schemas.microsoft.com/office/drawing/2014/main" val="3166823813"/>
                  </a:ext>
                </a:extLst>
              </a:tr>
            </a:tbl>
          </a:graphicData>
        </a:graphic>
      </p:graphicFrame>
      <p:sp>
        <p:nvSpPr>
          <p:cNvPr id="14" name="Content Placeholder 2">
            <a:extLst>
              <a:ext uri="{FF2B5EF4-FFF2-40B4-BE49-F238E27FC236}">
                <a16:creationId xmlns:a16="http://schemas.microsoft.com/office/drawing/2014/main" id="{93DC43A9-761C-42CC-8179-90999232979D}"/>
              </a:ext>
            </a:extLst>
          </p:cNvPr>
          <p:cNvSpPr txBox="1">
            <a:spLocks noGrp="1"/>
          </p:cNvSpPr>
          <p:nvPr/>
        </p:nvSpPr>
        <p:spPr>
          <a:xfrm>
            <a:off x="6551713" y="1480660"/>
            <a:ext cx="5124919" cy="5587508"/>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ea typeface="宋体" panose="02010600030101010101" pitchFamily="2" charset="-122"/>
                <a:sym typeface="+mn-ea"/>
              </a:rPr>
              <a:t>选手提交 </a:t>
            </a:r>
            <a:r>
              <a:rPr lang="en-US" altLang="zh-CN" sz="1600" dirty="0">
                <a:ea typeface="宋体" panose="02010600030101010101" pitchFamily="2" charset="-122"/>
                <a:sym typeface="+mn-ea"/>
              </a:rPr>
              <a:t>submission.csv</a:t>
            </a:r>
          </a:p>
          <a:p>
            <a:pPr marL="0" indent="0">
              <a:lnSpc>
                <a:spcPct val="150000"/>
              </a:lnSpc>
              <a:buNone/>
            </a:pPr>
            <a:endParaRPr lang="en-US" altLang="zh-CN" sz="1600" dirty="0">
              <a:ea typeface="宋体" panose="02010600030101010101" pitchFamily="2" charset="-122"/>
              <a:sym typeface="+mn-ea"/>
            </a:endParaRPr>
          </a:p>
          <a:p>
            <a:pPr marL="0" indent="0">
              <a:lnSpc>
                <a:spcPct val="150000"/>
              </a:lnSpc>
              <a:buNone/>
            </a:pPr>
            <a:endParaRPr lang="en-US" altLang="zh-CN" sz="1600" dirty="0">
              <a:ea typeface="宋体" panose="02010600030101010101" pitchFamily="2" charset="-122"/>
              <a:sym typeface="+mn-ea"/>
            </a:endParaRPr>
          </a:p>
        </p:txBody>
      </p:sp>
      <p:graphicFrame>
        <p:nvGraphicFramePr>
          <p:cNvPr id="15" name="表格 10">
            <a:extLst>
              <a:ext uri="{FF2B5EF4-FFF2-40B4-BE49-F238E27FC236}">
                <a16:creationId xmlns:a16="http://schemas.microsoft.com/office/drawing/2014/main" id="{2D4A37AA-37AA-47C8-BEEE-F022B4228FA9}"/>
              </a:ext>
            </a:extLst>
          </p:cNvPr>
          <p:cNvGraphicFramePr>
            <a:graphicFrameLocks noGrp="1"/>
          </p:cNvGraphicFramePr>
          <p:nvPr/>
        </p:nvGraphicFramePr>
        <p:xfrm>
          <a:off x="767493" y="4795430"/>
          <a:ext cx="5124920" cy="822960"/>
        </p:xfrm>
        <a:graphic>
          <a:graphicData uri="http://schemas.openxmlformats.org/drawingml/2006/table">
            <a:tbl>
              <a:tblPr firstRow="1" bandRow="1">
                <a:tableStyleId>{7DF18680-E054-41AD-8BC1-D1AEF772440D}</a:tableStyleId>
              </a:tblPr>
              <a:tblGrid>
                <a:gridCol w="1745209">
                  <a:extLst>
                    <a:ext uri="{9D8B030D-6E8A-4147-A177-3AD203B41FA5}">
                      <a16:colId xmlns:a16="http://schemas.microsoft.com/office/drawing/2014/main" val="3984986642"/>
                    </a:ext>
                  </a:extLst>
                </a:gridCol>
                <a:gridCol w="3379711">
                  <a:extLst>
                    <a:ext uri="{9D8B030D-6E8A-4147-A177-3AD203B41FA5}">
                      <a16:colId xmlns:a16="http://schemas.microsoft.com/office/drawing/2014/main" val="961215727"/>
                    </a:ext>
                  </a:extLst>
                </a:gridCol>
              </a:tblGrid>
              <a:tr h="199072">
                <a:tc>
                  <a:txBody>
                    <a:bodyPr/>
                    <a:lstStyle/>
                    <a:p>
                      <a:pPr algn="ctr"/>
                      <a:r>
                        <a:rPr lang="zh-CN" altLang="en-US" sz="1200" dirty="0"/>
                        <a:t>字段名</a:t>
                      </a:r>
                    </a:p>
                  </a:txBody>
                  <a:tcPr/>
                </a:tc>
                <a:tc>
                  <a:txBody>
                    <a:bodyPr/>
                    <a:lstStyle/>
                    <a:p>
                      <a:pPr algn="ctr"/>
                      <a:r>
                        <a:rPr lang="zh-CN" altLang="en-US" sz="1200" dirty="0"/>
                        <a:t>字段说明</a:t>
                      </a:r>
                    </a:p>
                  </a:txBody>
                  <a:tcPr/>
                </a:tc>
                <a:extLst>
                  <a:ext uri="{0D108BD9-81ED-4DB2-BD59-A6C34878D82A}">
                    <a16:rowId xmlns:a16="http://schemas.microsoft.com/office/drawing/2014/main" val="745072810"/>
                  </a:ext>
                </a:extLst>
              </a:tr>
              <a:tr h="233326">
                <a:tc>
                  <a:txBody>
                    <a:bodyPr/>
                    <a:lstStyle/>
                    <a:p>
                      <a:pPr algn="ctr"/>
                      <a:r>
                        <a:rPr lang="en-US" altLang="zh-CN" sz="1200" dirty="0"/>
                        <a:t>id</a:t>
                      </a:r>
                      <a:endParaRPr lang="zh-CN" altLang="en-US" sz="1200" dirty="0"/>
                    </a:p>
                  </a:txBody>
                  <a:tcPr/>
                </a:tc>
                <a:tc>
                  <a:txBody>
                    <a:bodyPr/>
                    <a:lstStyle/>
                    <a:p>
                      <a:r>
                        <a:rPr lang="zh-CN" altLang="en-US" sz="1200" dirty="0"/>
                        <a:t>文本</a:t>
                      </a:r>
                      <a:r>
                        <a:rPr lang="en-US" altLang="zh-CN" sz="1200" dirty="0"/>
                        <a:t>ID</a:t>
                      </a:r>
                      <a:endParaRPr lang="zh-CN" altLang="en-US" sz="1200" dirty="0"/>
                    </a:p>
                  </a:txBody>
                  <a:tcPr/>
                </a:tc>
                <a:extLst>
                  <a:ext uri="{0D108BD9-81ED-4DB2-BD59-A6C34878D82A}">
                    <a16:rowId xmlns:a16="http://schemas.microsoft.com/office/drawing/2014/main" val="282054457"/>
                  </a:ext>
                </a:extLst>
              </a:tr>
              <a:tr h="233326">
                <a:tc>
                  <a:txBody>
                    <a:bodyPr/>
                    <a:lstStyle/>
                    <a:p>
                      <a:pPr algn="ctr"/>
                      <a:r>
                        <a:rPr lang="en-US" altLang="zh-CN" sz="1200" dirty="0"/>
                        <a:t>text</a:t>
                      </a:r>
                      <a:endParaRPr lang="zh-CN" altLang="en-US" sz="1200" dirty="0"/>
                    </a:p>
                  </a:txBody>
                  <a:tcPr/>
                </a:tc>
                <a:tc>
                  <a:txBody>
                    <a:bodyPr/>
                    <a:lstStyle/>
                    <a:p>
                      <a:r>
                        <a:rPr lang="zh-CN" altLang="en-US" sz="1200" dirty="0"/>
                        <a:t>评论文本内容</a:t>
                      </a:r>
                    </a:p>
                  </a:txBody>
                  <a:tcPr/>
                </a:tc>
                <a:extLst>
                  <a:ext uri="{0D108BD9-81ED-4DB2-BD59-A6C34878D82A}">
                    <a16:rowId xmlns:a16="http://schemas.microsoft.com/office/drawing/2014/main" val="2978839902"/>
                  </a:ext>
                </a:extLst>
              </a:tr>
            </a:tbl>
          </a:graphicData>
        </a:graphic>
      </p:graphicFrame>
      <p:graphicFrame>
        <p:nvGraphicFramePr>
          <p:cNvPr id="16" name="表格 10">
            <a:extLst>
              <a:ext uri="{FF2B5EF4-FFF2-40B4-BE49-F238E27FC236}">
                <a16:creationId xmlns:a16="http://schemas.microsoft.com/office/drawing/2014/main" id="{65829031-909A-4D9E-A7F0-D40F42DE3E44}"/>
              </a:ext>
            </a:extLst>
          </p:cNvPr>
          <p:cNvGraphicFramePr>
            <a:graphicFrameLocks noGrp="1"/>
          </p:cNvGraphicFramePr>
          <p:nvPr/>
        </p:nvGraphicFramePr>
        <p:xfrm>
          <a:off x="6551713" y="2207598"/>
          <a:ext cx="5124920" cy="1097280"/>
        </p:xfrm>
        <a:graphic>
          <a:graphicData uri="http://schemas.openxmlformats.org/drawingml/2006/table">
            <a:tbl>
              <a:tblPr firstRow="1" bandRow="1">
                <a:tableStyleId>{7DF18680-E054-41AD-8BC1-D1AEF772440D}</a:tableStyleId>
              </a:tblPr>
              <a:tblGrid>
                <a:gridCol w="1745209">
                  <a:extLst>
                    <a:ext uri="{9D8B030D-6E8A-4147-A177-3AD203B41FA5}">
                      <a16:colId xmlns:a16="http://schemas.microsoft.com/office/drawing/2014/main" val="3984986642"/>
                    </a:ext>
                  </a:extLst>
                </a:gridCol>
                <a:gridCol w="3379711">
                  <a:extLst>
                    <a:ext uri="{9D8B030D-6E8A-4147-A177-3AD203B41FA5}">
                      <a16:colId xmlns:a16="http://schemas.microsoft.com/office/drawing/2014/main" val="961215727"/>
                    </a:ext>
                  </a:extLst>
                </a:gridCol>
              </a:tblGrid>
              <a:tr h="199072">
                <a:tc>
                  <a:txBody>
                    <a:bodyPr/>
                    <a:lstStyle/>
                    <a:p>
                      <a:pPr algn="ctr"/>
                      <a:r>
                        <a:rPr lang="zh-CN" altLang="en-US" sz="1200" dirty="0"/>
                        <a:t>字段名</a:t>
                      </a:r>
                    </a:p>
                  </a:txBody>
                  <a:tcPr/>
                </a:tc>
                <a:tc>
                  <a:txBody>
                    <a:bodyPr/>
                    <a:lstStyle/>
                    <a:p>
                      <a:pPr algn="ctr"/>
                      <a:r>
                        <a:rPr lang="zh-CN" altLang="en-US" sz="1200" dirty="0"/>
                        <a:t>字段说明</a:t>
                      </a:r>
                    </a:p>
                  </a:txBody>
                  <a:tcPr/>
                </a:tc>
                <a:extLst>
                  <a:ext uri="{0D108BD9-81ED-4DB2-BD59-A6C34878D82A}">
                    <a16:rowId xmlns:a16="http://schemas.microsoft.com/office/drawing/2014/main" val="745072810"/>
                  </a:ext>
                </a:extLst>
              </a:tr>
              <a:tr h="233326">
                <a:tc>
                  <a:txBody>
                    <a:bodyPr/>
                    <a:lstStyle/>
                    <a:p>
                      <a:pPr algn="ctr"/>
                      <a:r>
                        <a:rPr lang="en-US" altLang="zh-CN" sz="1200" dirty="0"/>
                        <a:t>id</a:t>
                      </a:r>
                      <a:endParaRPr lang="zh-CN" altLang="en-US" sz="1200" dirty="0"/>
                    </a:p>
                  </a:txBody>
                  <a:tcPr/>
                </a:tc>
                <a:tc>
                  <a:txBody>
                    <a:bodyPr/>
                    <a:lstStyle/>
                    <a:p>
                      <a:r>
                        <a:rPr lang="zh-CN" altLang="en-US" sz="1200" dirty="0"/>
                        <a:t>文本</a:t>
                      </a:r>
                      <a:r>
                        <a:rPr lang="en-US" altLang="zh-CN" sz="1200" dirty="0"/>
                        <a:t>ID</a:t>
                      </a:r>
                      <a:endParaRPr lang="zh-CN" altLang="en-US" sz="1200" dirty="0"/>
                    </a:p>
                  </a:txBody>
                  <a:tcPr/>
                </a:tc>
                <a:extLst>
                  <a:ext uri="{0D108BD9-81ED-4DB2-BD59-A6C34878D82A}">
                    <a16:rowId xmlns:a16="http://schemas.microsoft.com/office/drawing/2014/main" val="282054457"/>
                  </a:ext>
                </a:extLst>
              </a:tr>
              <a:tr h="233326">
                <a:tc>
                  <a:txBody>
                    <a:bodyPr/>
                    <a:lstStyle/>
                    <a:p>
                      <a:pPr algn="ctr"/>
                      <a:r>
                        <a:rPr lang="en-US" altLang="zh-CN" sz="1200" dirty="0" err="1"/>
                        <a:t>BIO_anno</a:t>
                      </a:r>
                      <a:endParaRPr lang="zh-CN" altLang="en-US" sz="1200" dirty="0"/>
                    </a:p>
                  </a:txBody>
                  <a:tcPr/>
                </a:tc>
                <a:tc>
                  <a:txBody>
                    <a:bodyPr/>
                    <a:lstStyle/>
                    <a:p>
                      <a:r>
                        <a:rPr lang="en-US" altLang="zh-CN" sz="1200" dirty="0"/>
                        <a:t>BIO</a:t>
                      </a:r>
                      <a:r>
                        <a:rPr lang="zh-CN" altLang="en-US" sz="1200" dirty="0"/>
                        <a:t>格式的实体标注</a:t>
                      </a:r>
                    </a:p>
                  </a:txBody>
                  <a:tcPr/>
                </a:tc>
                <a:extLst>
                  <a:ext uri="{0D108BD9-81ED-4DB2-BD59-A6C34878D82A}">
                    <a16:rowId xmlns:a16="http://schemas.microsoft.com/office/drawing/2014/main" val="1544086437"/>
                  </a:ext>
                </a:extLst>
              </a:tr>
              <a:tr h="233326">
                <a:tc>
                  <a:txBody>
                    <a:bodyPr/>
                    <a:lstStyle/>
                    <a:p>
                      <a:pPr algn="ctr"/>
                      <a:r>
                        <a:rPr lang="en-US" altLang="zh-CN" sz="1200" dirty="0"/>
                        <a:t>Class</a:t>
                      </a:r>
                      <a:endParaRPr lang="zh-CN" altLang="en-US" sz="1200" dirty="0"/>
                    </a:p>
                  </a:txBody>
                  <a:tcPr/>
                </a:tc>
                <a:tc>
                  <a:txBody>
                    <a:bodyPr/>
                    <a:lstStyle/>
                    <a:p>
                      <a:r>
                        <a:rPr lang="zh-CN" altLang="en-US" sz="1200" dirty="0"/>
                        <a:t>情感分类预测结果</a:t>
                      </a:r>
                    </a:p>
                  </a:txBody>
                  <a:tcPr/>
                </a:tc>
                <a:extLst>
                  <a:ext uri="{0D108BD9-81ED-4DB2-BD59-A6C34878D82A}">
                    <a16:rowId xmlns:a16="http://schemas.microsoft.com/office/drawing/2014/main" val="3153759007"/>
                  </a:ext>
                </a:extLst>
              </a:tr>
            </a:tbl>
          </a:graphicData>
        </a:graphic>
      </p:graphicFrame>
    </p:spTree>
    <p:custDataLst>
      <p:tags r:id="rId2"/>
    </p:custDataLst>
    <p:extLst>
      <p:ext uri="{BB962C8B-B14F-4D97-AF65-F5344CB8AC3E}">
        <p14:creationId xmlns:p14="http://schemas.microsoft.com/office/powerpoint/2010/main" val="90264088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EF6BB47-4343-4C3D-BC9E-2002B2031A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74" y="3353107"/>
            <a:ext cx="1466925" cy="285765"/>
          </a:xfrm>
          <a:prstGeom prst="rect">
            <a:avLst/>
          </a:prstGeom>
        </p:spPr>
      </p:pic>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6" name="think-cell 幻灯片" r:id="rId7" imgW="501" imgH="502" progId="TCLayout.ActiveDocument.1">
                  <p:embed/>
                </p:oleObj>
              </mc:Choice>
              <mc:Fallback>
                <p:oleObj name="think-cell 幻灯片" r:id="rId7"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3112" y="1197200"/>
            <a:ext cx="5145115" cy="4839035"/>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b="1" dirty="0">
                <a:ea typeface="宋体" panose="02010600030101010101" pitchFamily="2" charset="-122"/>
                <a:sym typeface="+mn-ea"/>
              </a:rPr>
              <a:t>评价指标 </a:t>
            </a:r>
            <a:r>
              <a:rPr lang="en-US" altLang="zh-CN" sz="1600" b="1" dirty="0">
                <a:ea typeface="宋体" panose="02010600030101010101" pitchFamily="2" charset="-122"/>
                <a:sym typeface="+mn-ea"/>
              </a:rPr>
              <a:t>S = S</a:t>
            </a:r>
            <a:r>
              <a:rPr lang="en-US" altLang="zh-CN" sz="1600" b="1" baseline="-25000" dirty="0">
                <a:ea typeface="宋体" panose="02010600030101010101" pitchFamily="2" charset="-122"/>
                <a:sym typeface="+mn-ea"/>
              </a:rPr>
              <a:t>1</a:t>
            </a:r>
            <a:r>
              <a:rPr lang="en-US" altLang="zh-CN" sz="1600" b="1" dirty="0">
                <a:ea typeface="宋体" panose="02010600030101010101" pitchFamily="2" charset="-122"/>
                <a:sym typeface="+mn-ea"/>
              </a:rPr>
              <a:t>+S</a:t>
            </a:r>
            <a:r>
              <a:rPr lang="en-US" altLang="zh-CN" sz="1600" b="1" baseline="-25000" dirty="0">
                <a:ea typeface="宋体" panose="02010600030101010101" pitchFamily="2" charset="-122"/>
                <a:sym typeface="+mn-ea"/>
              </a:rPr>
              <a:t>2</a:t>
            </a:r>
          </a:p>
          <a:p>
            <a:pPr>
              <a:lnSpc>
                <a:spcPct val="150000"/>
              </a:lnSpc>
            </a:pPr>
            <a:r>
              <a:rPr lang="zh-CN" altLang="en-US" sz="1400" b="0" dirty="0">
                <a:effectLst/>
              </a:rPr>
              <a:t>本次挑战一部分为</a:t>
            </a:r>
            <a:r>
              <a:rPr lang="en-US" altLang="zh-CN" sz="1400" b="0" dirty="0">
                <a:effectLst/>
              </a:rPr>
              <a:t>NER</a:t>
            </a:r>
            <a:r>
              <a:rPr lang="zh-CN" altLang="en-US" sz="1400" b="0" dirty="0">
                <a:effectLst/>
              </a:rPr>
              <a:t>任务，</a:t>
            </a:r>
            <a:r>
              <a:rPr lang="en-US" altLang="zh-CN" sz="1400" b="0" dirty="0">
                <a:effectLst/>
              </a:rPr>
              <a:t>S</a:t>
            </a:r>
            <a:r>
              <a:rPr lang="en-US" altLang="zh-CN" sz="1400" b="0" baseline="-25000" dirty="0">
                <a:effectLst/>
              </a:rPr>
              <a:t>1</a:t>
            </a:r>
            <a:r>
              <a:rPr lang="zh-CN" altLang="en-US" sz="1400" b="0" dirty="0">
                <a:effectLst/>
              </a:rPr>
              <a:t>以</a:t>
            </a:r>
            <a:r>
              <a:rPr lang="en-US" altLang="zh-CN" sz="1400" b="0" dirty="0">
                <a:effectLst/>
              </a:rPr>
              <a:t>strict-F1</a:t>
            </a:r>
            <a:r>
              <a:rPr lang="zh-CN" altLang="en-US" sz="1400" b="0" dirty="0">
                <a:effectLst/>
              </a:rPr>
              <a:t>作为衡量标准。</a:t>
            </a:r>
          </a:p>
          <a:p>
            <a:pPr>
              <a:lnSpc>
                <a:spcPct val="150000"/>
              </a:lnSpc>
            </a:pPr>
            <a:r>
              <a:rPr lang="zh-CN" altLang="en-US" sz="1600" b="1" dirty="0">
                <a:effectLst/>
              </a:rPr>
              <a:t>评测指标</a:t>
            </a:r>
            <a:br>
              <a:rPr lang="zh-CN" altLang="en-US" sz="1600" b="0" dirty="0">
                <a:effectLst/>
              </a:rPr>
            </a:br>
            <a:r>
              <a:rPr lang="zh-CN" altLang="en-US" sz="1600" b="0" dirty="0">
                <a:effectLst/>
              </a:rPr>
              <a:t>本任务采用严格</a:t>
            </a:r>
            <a:r>
              <a:rPr lang="en-US" altLang="zh-CN" sz="1600" b="0" dirty="0">
                <a:effectLst/>
              </a:rPr>
              <a:t>F1-Measure</a:t>
            </a:r>
            <a:r>
              <a:rPr lang="zh-CN" altLang="en-US" sz="1600" b="0" dirty="0">
                <a:effectLst/>
              </a:rPr>
              <a:t>作为评测指标。</a:t>
            </a:r>
            <a:r>
              <a:rPr lang="zh-CN" altLang="en-US" sz="1600" dirty="0"/>
              <a:t>预测结果  </a:t>
            </a:r>
            <a:r>
              <a:rPr lang="zh-CN" altLang="en-US" sz="1600" b="0" dirty="0">
                <a:effectLst/>
              </a:rPr>
              <a:t>                          ，    人工标注的结果</a:t>
            </a:r>
            <a:br>
              <a:rPr lang="zh-CN" altLang="en-US" sz="1600" b="0" dirty="0">
                <a:effectLst/>
              </a:rPr>
            </a:br>
            <a:r>
              <a:rPr lang="en-US" altLang="zh-CN" sz="1600" b="0" dirty="0">
                <a:effectLst/>
              </a:rPr>
              <a:t>(Gold Standard)</a:t>
            </a:r>
            <a:r>
              <a:rPr lang="zh-CN" altLang="en-US" sz="1600" b="0" dirty="0">
                <a:effectLst/>
              </a:rPr>
              <a:t>集合分别记为                              。集合元素为一个实体提及，表示为四元组                              ，</a:t>
            </a:r>
            <a:r>
              <a:rPr lang="en-US" altLang="zh-CN" sz="1600" dirty="0"/>
              <a:t>  </a:t>
            </a:r>
            <a:r>
              <a:rPr lang="en-US" altLang="zh-CN" sz="1600" b="0" dirty="0">
                <a:effectLst/>
              </a:rPr>
              <a:t>d</a:t>
            </a:r>
            <a:r>
              <a:rPr lang="zh-CN" altLang="en-US" sz="1600" b="0" dirty="0">
                <a:effectLst/>
              </a:rPr>
              <a:t>表示文档，</a:t>
            </a:r>
            <a:r>
              <a:rPr lang="en-US" altLang="zh-CN" sz="1600" b="0" i="1" dirty="0" err="1">
                <a:effectLst/>
                <a:latin typeface="KaTeX_Math"/>
              </a:rPr>
              <a:t>pos</a:t>
            </a:r>
            <a:r>
              <a:rPr lang="en-US" altLang="zh-CN" sz="1600" b="0" i="1" baseline="-25000" dirty="0" err="1">
                <a:effectLst/>
                <a:latin typeface="KaTeX_Math"/>
              </a:rPr>
              <a:t>b</a:t>
            </a:r>
            <a:r>
              <a:rPr lang="en-US" altLang="zh-CN" sz="1600" b="0" dirty="0">
                <a:effectLst/>
                <a:latin typeface="KaTeX_Main"/>
              </a:rPr>
              <a:t>​</a:t>
            </a:r>
            <a:r>
              <a:rPr lang="en-US" altLang="zh-CN" sz="1600" b="0" dirty="0">
                <a:effectLst/>
              </a:rPr>
              <a:t>,</a:t>
            </a:r>
            <a:r>
              <a:rPr lang="zh-CN" altLang="en-US" sz="1600" b="0" dirty="0">
                <a:effectLst/>
              </a:rPr>
              <a:t>和</a:t>
            </a:r>
            <a:r>
              <a:rPr lang="en-US" altLang="zh-CN" sz="1600" b="0" i="1" dirty="0">
                <a:effectLst/>
                <a:latin typeface="KaTeX_Math"/>
              </a:rPr>
              <a:t>pos</a:t>
            </a:r>
            <a:r>
              <a:rPr lang="en-US" altLang="zh-CN" sz="1600" b="0" i="1" baseline="-25000" dirty="0">
                <a:effectLst/>
                <a:latin typeface="KaTeX_Math"/>
              </a:rPr>
              <a:t>e</a:t>
            </a:r>
            <a:r>
              <a:rPr lang="en-US" altLang="zh-CN" sz="1600" b="0" dirty="0">
                <a:effectLst/>
                <a:latin typeface="KaTeX_Main"/>
              </a:rPr>
              <a:t>​</a:t>
            </a:r>
            <a:r>
              <a:rPr lang="zh-CN" altLang="en-US" sz="1600" b="0" dirty="0">
                <a:effectLst/>
              </a:rPr>
              <a:t>分别对应实体提及在文档</a:t>
            </a:r>
            <a:r>
              <a:rPr lang="en-US" altLang="zh-CN" sz="1600" b="0" dirty="0">
                <a:effectLst/>
              </a:rPr>
              <a:t>d</a:t>
            </a:r>
            <a:r>
              <a:rPr lang="zh-CN" altLang="en-US" sz="1600" b="0" dirty="0">
                <a:effectLst/>
              </a:rPr>
              <a:t>中的起止下标，</a:t>
            </a:r>
            <a:r>
              <a:rPr lang="en-US" altLang="zh-CN" sz="1600" b="0" dirty="0">
                <a:effectLst/>
              </a:rPr>
              <a:t>c</a:t>
            </a:r>
            <a:r>
              <a:rPr lang="zh-CN" altLang="en-US" sz="1600" b="0" dirty="0">
                <a:effectLst/>
              </a:rPr>
              <a:t>表示实体提及所属类别。评测以</a:t>
            </a:r>
            <a:r>
              <a:rPr lang="en-US" altLang="zh-CN" sz="1600" b="0" dirty="0">
                <a:effectLst/>
              </a:rPr>
              <a:t>F1</a:t>
            </a:r>
            <a:r>
              <a:rPr lang="zh-CN" altLang="en-US" sz="1600" b="0" dirty="0">
                <a:effectLst/>
              </a:rPr>
              <a:t>值作为</a:t>
            </a:r>
            <a:r>
              <a:rPr lang="en-US" altLang="zh-CN" sz="1600" b="0" dirty="0">
                <a:effectLst/>
              </a:rPr>
              <a:t>S</a:t>
            </a:r>
            <a:r>
              <a:rPr lang="en-US" altLang="zh-CN" sz="1600" b="0" baseline="-25000" dirty="0">
                <a:effectLst/>
              </a:rPr>
              <a:t>1</a:t>
            </a:r>
            <a:r>
              <a:rPr lang="zh-CN" altLang="en-US" sz="1600" b="0" dirty="0">
                <a:effectLst/>
              </a:rPr>
              <a:t>。</a:t>
            </a:r>
          </a:p>
          <a:p>
            <a:pPr marL="0" indent="0">
              <a:lnSpc>
                <a:spcPct val="150000"/>
              </a:lnSpc>
              <a:buNone/>
            </a:pPr>
            <a:endParaRPr lang="en-US" altLang="zh-CN" sz="1600" dirty="0">
              <a:ea typeface="宋体" panose="02010600030101010101" pitchFamily="2" charset="-122"/>
              <a:sym typeface="+mn-ea"/>
            </a:endParaRPr>
          </a:p>
        </p:txBody>
      </p:sp>
      <p:sp>
        <p:nvSpPr>
          <p:cNvPr id="14" name="Content Placeholder 2">
            <a:extLst>
              <a:ext uri="{FF2B5EF4-FFF2-40B4-BE49-F238E27FC236}">
                <a16:creationId xmlns:a16="http://schemas.microsoft.com/office/drawing/2014/main" id="{93DC43A9-761C-42CC-8179-90999232979D}"/>
              </a:ext>
            </a:extLst>
          </p:cNvPr>
          <p:cNvSpPr txBox="1">
            <a:spLocks noGrp="1"/>
          </p:cNvSpPr>
          <p:nvPr/>
        </p:nvSpPr>
        <p:spPr>
          <a:xfrm>
            <a:off x="6551713" y="1480660"/>
            <a:ext cx="5124919" cy="5587508"/>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a:lnSpc>
                <a:spcPct val="150000"/>
              </a:lnSpc>
            </a:pPr>
            <a:r>
              <a:rPr lang="zh-CN" altLang="en-US" sz="1600" b="1" dirty="0">
                <a:effectLst/>
              </a:rPr>
              <a:t>严格指标（</a:t>
            </a:r>
            <a:r>
              <a:rPr lang="en-US" altLang="zh-CN" sz="1600" b="1" dirty="0">
                <a:effectLst/>
              </a:rPr>
              <a:t>Strict</a:t>
            </a:r>
            <a:r>
              <a:rPr lang="zh-CN" altLang="en-US" sz="1600" b="1" dirty="0">
                <a:effectLst/>
              </a:rPr>
              <a:t>）</a:t>
            </a:r>
            <a:br>
              <a:rPr lang="en-US" altLang="zh-CN" sz="1600" b="0" dirty="0">
                <a:effectLst/>
              </a:rPr>
            </a:br>
            <a:r>
              <a:rPr lang="zh-CN" altLang="en-US" sz="1600" b="0" dirty="0">
                <a:effectLst/>
              </a:rPr>
              <a:t>我们定义 </a:t>
            </a:r>
            <a:r>
              <a:rPr lang="en-US" altLang="zh-CN" sz="1600" b="0" i="1" dirty="0" err="1">
                <a:effectLst/>
                <a:latin typeface="KaTeX_Math"/>
              </a:rPr>
              <a:t>s</a:t>
            </a:r>
            <a:r>
              <a:rPr lang="en-US" altLang="zh-CN" sz="1600" i="1" baseline="-25000" dirty="0" err="1">
                <a:latin typeface="KaTeX_Math"/>
              </a:rPr>
              <a:t>i</a:t>
            </a:r>
            <a:r>
              <a:rPr lang="en-US" altLang="zh-CN" sz="1600" b="0" dirty="0">
                <a:effectLst/>
                <a:latin typeface="KaTeX_Main"/>
              </a:rPr>
              <a:t>​∈</a:t>
            </a:r>
            <a:r>
              <a:rPr lang="en-US" altLang="zh-CN" sz="1600" b="0" i="1" dirty="0">
                <a:effectLst/>
                <a:latin typeface="KaTeX_Math"/>
              </a:rPr>
              <a:t>S</a:t>
            </a:r>
            <a:r>
              <a:rPr lang="en-US" altLang="zh-CN" sz="1600" b="0" dirty="0">
                <a:effectLst/>
              </a:rPr>
              <a:t> </a:t>
            </a:r>
            <a:r>
              <a:rPr lang="zh-CN" altLang="en-US" sz="1600" b="0" dirty="0">
                <a:effectLst/>
              </a:rPr>
              <a:t>与</a:t>
            </a:r>
            <a:r>
              <a:rPr lang="en-US" altLang="zh-CN" sz="1600" b="0" i="1" dirty="0" err="1">
                <a:effectLst/>
                <a:latin typeface="KaTeX_Math"/>
              </a:rPr>
              <a:t>g</a:t>
            </a:r>
            <a:r>
              <a:rPr lang="en-US" altLang="zh-CN" sz="1600" b="0" i="1" baseline="-25000" dirty="0" err="1">
                <a:effectLst/>
                <a:latin typeface="KaTeX_Math"/>
              </a:rPr>
              <a:t>j</a:t>
            </a:r>
            <a:r>
              <a:rPr lang="en-US" altLang="zh-CN" sz="1600" b="0" dirty="0">
                <a:effectLst/>
                <a:latin typeface="KaTeX_Main"/>
              </a:rPr>
              <a:t>​∈</a:t>
            </a:r>
            <a:r>
              <a:rPr lang="en-US" altLang="zh-CN" sz="1600" b="0" i="1" dirty="0">
                <a:effectLst/>
                <a:latin typeface="KaTeX_Math"/>
              </a:rPr>
              <a:t>G</a:t>
            </a:r>
            <a:r>
              <a:rPr lang="zh-CN" altLang="en-US" sz="1600" b="0" dirty="0">
                <a:effectLst/>
              </a:rPr>
              <a:t>严格等价，当且仅当：</a:t>
            </a:r>
            <a:br>
              <a:rPr lang="zh-CN" altLang="en-US" sz="1600" b="0" dirty="0">
                <a:effectLst/>
              </a:rPr>
            </a:br>
            <a:r>
              <a:rPr lang="en-US" altLang="zh-CN" sz="1600" b="0" dirty="0">
                <a:effectLst/>
              </a:rPr>
              <a:t>1.</a:t>
            </a:r>
            <a:r>
              <a:rPr lang="en-US" altLang="zh-CN" sz="1600" b="0" dirty="0">
                <a:effectLst/>
                <a:latin typeface="KaTeX_Main"/>
              </a:rPr>
              <a:t> </a:t>
            </a:r>
            <a:r>
              <a:rPr lang="en-US" altLang="zh-CN" sz="1600" b="0" i="1" dirty="0" err="1">
                <a:effectLst/>
                <a:latin typeface="KaTeX_Math"/>
              </a:rPr>
              <a:t>s</a:t>
            </a:r>
            <a:r>
              <a:rPr lang="en-US" altLang="zh-CN" sz="1600" b="0" i="1" baseline="-25000" dirty="0" err="1">
                <a:effectLst/>
                <a:latin typeface="KaTeX_Math"/>
              </a:rPr>
              <a:t>i</a:t>
            </a:r>
            <a:r>
              <a:rPr lang="en-US" altLang="zh-CN" sz="1600" b="0" dirty="0">
                <a:effectLst/>
                <a:latin typeface="KaTeX_Main"/>
              </a:rPr>
              <a:t>​⋅</a:t>
            </a:r>
            <a:r>
              <a:rPr lang="en-US" altLang="zh-CN" sz="1600" b="0" i="1" dirty="0">
                <a:effectLst/>
                <a:latin typeface="KaTeX_Math"/>
              </a:rPr>
              <a:t>d</a:t>
            </a:r>
            <a:r>
              <a:rPr lang="en-US" altLang="zh-CN" sz="1600" b="0" dirty="0">
                <a:effectLst/>
              </a:rPr>
              <a:t>=</a:t>
            </a:r>
            <a:r>
              <a:rPr lang="en-US" altLang="zh-CN" sz="1600" b="0" i="1" dirty="0" err="1">
                <a:effectLst/>
                <a:latin typeface="KaTeX_Math"/>
              </a:rPr>
              <a:t>g</a:t>
            </a:r>
            <a:r>
              <a:rPr lang="en-US" altLang="zh-CN" sz="1600" b="0" i="1" baseline="-25000" dirty="0" err="1">
                <a:effectLst/>
                <a:latin typeface="KaTeX_Math"/>
              </a:rPr>
              <a:t>j</a:t>
            </a:r>
            <a:r>
              <a:rPr lang="en-US" altLang="zh-CN" sz="1600" b="0" dirty="0">
                <a:effectLst/>
                <a:latin typeface="KaTeX_Main"/>
              </a:rPr>
              <a:t>​⋅</a:t>
            </a:r>
            <a:r>
              <a:rPr lang="en-US" altLang="zh-CN" sz="1600" b="0" i="1" dirty="0">
                <a:effectLst/>
                <a:latin typeface="KaTeX_Math"/>
              </a:rPr>
              <a:t>d</a:t>
            </a:r>
            <a:br>
              <a:rPr lang="en-US" altLang="zh-CN" sz="1600" b="0" dirty="0">
                <a:effectLst/>
              </a:rPr>
            </a:br>
            <a:r>
              <a:rPr lang="en-US" altLang="zh-CN" sz="1600" b="0" dirty="0">
                <a:effectLst/>
              </a:rPr>
              <a:t>2.</a:t>
            </a:r>
            <a:r>
              <a:rPr lang="en-US" altLang="zh-CN" sz="1600" b="0" dirty="0">
                <a:effectLst/>
                <a:latin typeface="KaTeX_Main"/>
              </a:rPr>
              <a:t> </a:t>
            </a:r>
            <a:r>
              <a:rPr lang="en-US" altLang="zh-CN" sz="1600" b="0" i="1" dirty="0" err="1">
                <a:effectLst/>
                <a:latin typeface="KaTeX_Math"/>
              </a:rPr>
              <a:t>s</a:t>
            </a:r>
            <a:r>
              <a:rPr lang="en-US" altLang="zh-CN" sz="1600" b="0" i="1" baseline="-25000" dirty="0" err="1">
                <a:effectLst/>
                <a:latin typeface="KaTeX_Math"/>
              </a:rPr>
              <a:t>i</a:t>
            </a:r>
            <a:r>
              <a:rPr lang="en-US" altLang="zh-CN" sz="1600" b="0" dirty="0">
                <a:effectLst/>
                <a:latin typeface="KaTeX_Main"/>
              </a:rPr>
              <a:t>​⋅</a:t>
            </a:r>
            <a:r>
              <a:rPr lang="en-US" altLang="zh-CN" sz="1600" b="0" i="1" dirty="0" err="1">
                <a:effectLst/>
                <a:latin typeface="KaTeX_Math"/>
              </a:rPr>
              <a:t>pos</a:t>
            </a:r>
            <a:r>
              <a:rPr lang="en-US" altLang="zh-CN" sz="1600" b="0" i="1" baseline="-25000" dirty="0" err="1">
                <a:effectLst/>
                <a:latin typeface="KaTeX_Math"/>
              </a:rPr>
              <a:t>b</a:t>
            </a:r>
            <a:r>
              <a:rPr lang="en-US" altLang="zh-CN" sz="1600" b="0" dirty="0">
                <a:effectLst/>
                <a:latin typeface="KaTeX_Main"/>
              </a:rPr>
              <a:t>​</a:t>
            </a:r>
            <a:r>
              <a:rPr lang="en-US" altLang="zh-CN" sz="1600" b="0" dirty="0">
                <a:effectLst/>
              </a:rPr>
              <a:t>=</a:t>
            </a:r>
            <a:r>
              <a:rPr lang="en-US" altLang="zh-CN" sz="1600" b="0" i="1" dirty="0" err="1">
                <a:effectLst/>
                <a:latin typeface="KaTeX_Math"/>
              </a:rPr>
              <a:t>g</a:t>
            </a:r>
            <a:r>
              <a:rPr lang="en-US" altLang="zh-CN" sz="1600" b="0" i="1" baseline="-25000" dirty="0" err="1">
                <a:effectLst/>
                <a:latin typeface="KaTeX_Math"/>
              </a:rPr>
              <a:t>j</a:t>
            </a:r>
            <a:r>
              <a:rPr lang="en-US" altLang="zh-CN" sz="1600" b="0" dirty="0">
                <a:effectLst/>
                <a:latin typeface="KaTeX_Main"/>
              </a:rPr>
              <a:t>​⋅</a:t>
            </a:r>
            <a:r>
              <a:rPr lang="en-US" altLang="zh-CN" sz="1600" b="0" i="1" dirty="0" err="1">
                <a:effectLst/>
                <a:latin typeface="KaTeX_Math"/>
              </a:rPr>
              <a:t>pos</a:t>
            </a:r>
            <a:r>
              <a:rPr lang="en-US" altLang="zh-CN" sz="1600" b="0" i="1" baseline="-25000" dirty="0" err="1">
                <a:effectLst/>
                <a:latin typeface="KaTeX_Math"/>
              </a:rPr>
              <a:t>b</a:t>
            </a:r>
            <a:r>
              <a:rPr lang="en-US" altLang="zh-CN" sz="1600" b="0" dirty="0">
                <a:effectLst/>
                <a:latin typeface="KaTeX_Main"/>
              </a:rPr>
              <a:t>​</a:t>
            </a:r>
            <a:br>
              <a:rPr lang="en-US" altLang="zh-CN" sz="1600" b="0" dirty="0">
                <a:effectLst/>
              </a:rPr>
            </a:br>
            <a:r>
              <a:rPr lang="en-US" altLang="zh-CN" sz="1600" b="0" dirty="0">
                <a:effectLst/>
              </a:rPr>
              <a:t>3.</a:t>
            </a:r>
            <a:r>
              <a:rPr lang="en-US" altLang="zh-CN" sz="1600" b="0" dirty="0">
                <a:effectLst/>
                <a:latin typeface="KaTeX_Main"/>
              </a:rPr>
              <a:t> </a:t>
            </a:r>
            <a:r>
              <a:rPr lang="en-US" altLang="zh-CN" sz="1600" b="0" i="1" dirty="0" err="1">
                <a:effectLst/>
                <a:latin typeface="KaTeX_Math"/>
              </a:rPr>
              <a:t>s</a:t>
            </a:r>
            <a:r>
              <a:rPr lang="en-US" altLang="zh-CN" sz="1600" b="0" i="1" baseline="-25000" dirty="0" err="1">
                <a:effectLst/>
                <a:latin typeface="KaTeX_Math"/>
              </a:rPr>
              <a:t>i</a:t>
            </a:r>
            <a:r>
              <a:rPr lang="en-US" altLang="zh-CN" sz="1600" b="0" baseline="-25000" dirty="0">
                <a:effectLst/>
                <a:latin typeface="KaTeX_Main"/>
              </a:rPr>
              <a:t>​</a:t>
            </a:r>
            <a:r>
              <a:rPr lang="en-US" altLang="zh-CN" sz="1600" b="0" dirty="0">
                <a:effectLst/>
                <a:latin typeface="KaTeX_Main"/>
              </a:rPr>
              <a:t>⋅</a:t>
            </a:r>
            <a:r>
              <a:rPr lang="en-US" altLang="zh-CN" sz="1600" b="0" i="1" dirty="0">
                <a:effectLst/>
                <a:latin typeface="KaTeX_Math"/>
              </a:rPr>
              <a:t>pos</a:t>
            </a:r>
            <a:r>
              <a:rPr lang="en-US" altLang="zh-CN" sz="1600" b="0" i="1" baseline="-25000" dirty="0">
                <a:effectLst/>
                <a:latin typeface="KaTeX_Math"/>
              </a:rPr>
              <a:t>e</a:t>
            </a:r>
            <a:r>
              <a:rPr lang="en-US" altLang="zh-CN" sz="1600" b="0" dirty="0">
                <a:effectLst/>
                <a:latin typeface="KaTeX_Main"/>
              </a:rPr>
              <a:t>​</a:t>
            </a:r>
            <a:r>
              <a:rPr lang="en-US" altLang="zh-CN" sz="1600" b="0" dirty="0">
                <a:effectLst/>
              </a:rPr>
              <a:t>=</a:t>
            </a:r>
            <a:r>
              <a:rPr lang="en-US" altLang="zh-CN" sz="1600" b="0" i="1" dirty="0" err="1">
                <a:effectLst/>
                <a:latin typeface="KaTeX_Math"/>
              </a:rPr>
              <a:t>g</a:t>
            </a:r>
            <a:r>
              <a:rPr lang="en-US" altLang="zh-CN" sz="1600" b="0" i="1" baseline="-25000" dirty="0" err="1">
                <a:effectLst/>
                <a:latin typeface="KaTeX_Math"/>
              </a:rPr>
              <a:t>j</a:t>
            </a:r>
            <a:r>
              <a:rPr lang="en-US" altLang="zh-CN" sz="1600" b="0" dirty="0">
                <a:effectLst/>
                <a:latin typeface="KaTeX_Main"/>
              </a:rPr>
              <a:t>​⋅</a:t>
            </a:r>
            <a:r>
              <a:rPr lang="en-US" altLang="zh-CN" sz="1600" b="0" i="1" dirty="0">
                <a:effectLst/>
                <a:latin typeface="KaTeX_Math"/>
              </a:rPr>
              <a:t>pos</a:t>
            </a:r>
            <a:r>
              <a:rPr lang="en-US" altLang="zh-CN" sz="1600" b="0" i="1" baseline="-25000" dirty="0">
                <a:effectLst/>
                <a:latin typeface="KaTeX_Math"/>
              </a:rPr>
              <a:t>e</a:t>
            </a:r>
            <a:r>
              <a:rPr lang="en-US" altLang="zh-CN" sz="1600" b="0" dirty="0">
                <a:effectLst/>
                <a:latin typeface="KaTeX_Main"/>
              </a:rPr>
              <a:t>​</a:t>
            </a:r>
            <a:br>
              <a:rPr lang="en-US" altLang="zh-CN" sz="1600" b="0" dirty="0">
                <a:effectLst/>
              </a:rPr>
            </a:br>
            <a:r>
              <a:rPr lang="en-US" altLang="zh-CN" sz="1600" b="0" dirty="0">
                <a:effectLst/>
              </a:rPr>
              <a:t>4.</a:t>
            </a:r>
            <a:r>
              <a:rPr lang="en-US" altLang="zh-CN" sz="1600" b="0" dirty="0">
                <a:effectLst/>
                <a:latin typeface="KaTeX_Main"/>
              </a:rPr>
              <a:t> </a:t>
            </a:r>
            <a:r>
              <a:rPr lang="en-US" altLang="zh-CN" sz="1600" b="0" i="1" dirty="0" err="1">
                <a:effectLst/>
                <a:latin typeface="KaTeX_Math"/>
              </a:rPr>
              <a:t>s</a:t>
            </a:r>
            <a:r>
              <a:rPr lang="en-US" altLang="zh-CN" sz="1600" b="0" i="1" baseline="-25000" dirty="0" err="1">
                <a:effectLst/>
                <a:latin typeface="KaTeX_Math"/>
              </a:rPr>
              <a:t>i</a:t>
            </a:r>
            <a:r>
              <a:rPr lang="en-US" altLang="zh-CN" sz="1600" b="0" dirty="0">
                <a:effectLst/>
                <a:latin typeface="KaTeX_Main"/>
              </a:rPr>
              <a:t>​⋅</a:t>
            </a:r>
            <a:r>
              <a:rPr lang="en-US" altLang="zh-CN" sz="1600" b="0" i="1" dirty="0">
                <a:effectLst/>
                <a:latin typeface="KaTeX_Math"/>
              </a:rPr>
              <a:t>c</a:t>
            </a:r>
            <a:r>
              <a:rPr lang="en-US" altLang="zh-CN" sz="1600" b="0" dirty="0">
                <a:effectLst/>
              </a:rPr>
              <a:t>=</a:t>
            </a:r>
            <a:r>
              <a:rPr lang="en-US" altLang="zh-CN" sz="1600" b="0" i="1" dirty="0" err="1">
                <a:effectLst/>
                <a:latin typeface="KaTeX_Math"/>
              </a:rPr>
              <a:t>g</a:t>
            </a:r>
            <a:r>
              <a:rPr lang="en-US" altLang="zh-CN" sz="1600" b="0" i="1" baseline="-25000" dirty="0" err="1">
                <a:effectLst/>
                <a:latin typeface="KaTeX_Math"/>
              </a:rPr>
              <a:t>j</a:t>
            </a:r>
            <a:r>
              <a:rPr lang="en-US" altLang="zh-CN" sz="1600" b="0" baseline="-25000" dirty="0">
                <a:effectLst/>
                <a:latin typeface="KaTeX_Main"/>
              </a:rPr>
              <a:t>​</a:t>
            </a:r>
            <a:r>
              <a:rPr lang="en-US" altLang="zh-CN" sz="1600" b="0" dirty="0">
                <a:effectLst/>
                <a:latin typeface="KaTeX_Main"/>
              </a:rPr>
              <a:t>⋅</a:t>
            </a:r>
            <a:r>
              <a:rPr lang="en-US" altLang="zh-CN" sz="1600" b="0" i="1" dirty="0">
                <a:effectLst/>
                <a:latin typeface="KaTeX_Math"/>
              </a:rPr>
              <a:t>c</a:t>
            </a:r>
            <a:endParaRPr lang="en-US" altLang="zh-CN" sz="1600" b="0" dirty="0">
              <a:effectLst/>
            </a:endParaRPr>
          </a:p>
          <a:p>
            <a:pPr>
              <a:lnSpc>
                <a:spcPct val="150000"/>
              </a:lnSpc>
            </a:pPr>
            <a:r>
              <a:rPr lang="zh-CN" altLang="en-US" sz="1600" b="0" dirty="0">
                <a:effectLst/>
              </a:rPr>
              <a:t>基于以上等价关系，我们定义集合</a:t>
            </a:r>
            <a:r>
              <a:rPr lang="en-US" altLang="zh-CN" sz="1600" b="0" dirty="0">
                <a:effectLst/>
              </a:rPr>
              <a:t>S</a:t>
            </a:r>
            <a:r>
              <a:rPr lang="zh-CN" altLang="en-US" sz="1600" b="0" dirty="0">
                <a:effectLst/>
              </a:rPr>
              <a:t>与</a:t>
            </a:r>
            <a:r>
              <a:rPr lang="en-US" altLang="zh-CN" sz="1600" b="0" dirty="0">
                <a:effectLst/>
              </a:rPr>
              <a:t>G</a:t>
            </a:r>
            <a:r>
              <a:rPr lang="zh-CN" altLang="en-US" sz="1600" b="0" dirty="0">
                <a:effectLst/>
              </a:rPr>
              <a:t>的严格交集为。由此得到严格评测指标：</a:t>
            </a:r>
            <a:br>
              <a:rPr lang="zh-CN" altLang="en-US" sz="1600" b="0" dirty="0">
                <a:effectLst/>
              </a:rPr>
            </a:br>
            <a:r>
              <a:rPr lang="en-US" altLang="zh-CN" sz="1600" b="0" i="0" dirty="0">
                <a:solidFill>
                  <a:srgbClr val="333333"/>
                </a:solidFill>
                <a:effectLst/>
                <a:latin typeface="KaTeX_Main"/>
              </a:rPr>
              <a:t>​</a:t>
            </a:r>
            <a:br>
              <a:rPr lang="en-US" altLang="zh-CN" sz="1600" b="0" i="0" dirty="0">
                <a:solidFill>
                  <a:srgbClr val="333333"/>
                </a:solidFill>
                <a:effectLst/>
                <a:latin typeface="KaTeX_Main"/>
              </a:rPr>
            </a:br>
            <a:endParaRPr lang="en-US" altLang="zh-CN" sz="2400" dirty="0">
              <a:ea typeface="宋体" panose="02010600030101010101" pitchFamily="2" charset="-122"/>
              <a:sym typeface="+mn-ea"/>
            </a:endParaRPr>
          </a:p>
        </p:txBody>
      </p:sp>
      <p:pic>
        <p:nvPicPr>
          <p:cNvPr id="9" name="图片 8">
            <a:extLst>
              <a:ext uri="{FF2B5EF4-FFF2-40B4-BE49-F238E27FC236}">
                <a16:creationId xmlns:a16="http://schemas.microsoft.com/office/drawing/2014/main" id="{B3EFFEC5-D7CF-4D7A-A4AC-C7B74BE6B2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59621" y="3752159"/>
            <a:ext cx="1525981" cy="250747"/>
          </a:xfrm>
          <a:prstGeom prst="rect">
            <a:avLst/>
          </a:prstGeom>
        </p:spPr>
      </p:pic>
      <p:pic>
        <p:nvPicPr>
          <p:cNvPr id="11" name="图片 10">
            <a:extLst>
              <a:ext uri="{FF2B5EF4-FFF2-40B4-BE49-F238E27FC236}">
                <a16:creationId xmlns:a16="http://schemas.microsoft.com/office/drawing/2014/main" id="{2E590531-F673-4EB2-AEFA-1C3A6CCAE5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7352" y="2948700"/>
            <a:ext cx="1518124" cy="260049"/>
          </a:xfrm>
          <a:prstGeom prst="rect">
            <a:avLst/>
          </a:prstGeom>
        </p:spPr>
      </p:pic>
      <p:pic>
        <p:nvPicPr>
          <p:cNvPr id="13" name="图片 12">
            <a:extLst>
              <a:ext uri="{FF2B5EF4-FFF2-40B4-BE49-F238E27FC236}">
                <a16:creationId xmlns:a16="http://schemas.microsoft.com/office/drawing/2014/main" id="{8AB6F88C-0D1D-4C7C-A4D1-59F693C889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53350" y="4808517"/>
            <a:ext cx="3359796" cy="592906"/>
          </a:xfrm>
          <a:prstGeom prst="rect">
            <a:avLst/>
          </a:prstGeom>
        </p:spPr>
      </p:pic>
      <p:pic>
        <p:nvPicPr>
          <p:cNvPr id="18" name="图片 17">
            <a:extLst>
              <a:ext uri="{FF2B5EF4-FFF2-40B4-BE49-F238E27FC236}">
                <a16:creationId xmlns:a16="http://schemas.microsoft.com/office/drawing/2014/main" id="{234EF27B-ABAD-4C82-89C9-EB222955E48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41617" y="5480346"/>
            <a:ext cx="1076704" cy="358902"/>
          </a:xfrm>
          <a:prstGeom prst="rect">
            <a:avLst/>
          </a:prstGeom>
        </p:spPr>
      </p:pic>
      <p:sp>
        <p:nvSpPr>
          <p:cNvPr id="12" name="文本框 11">
            <a:extLst>
              <a:ext uri="{FF2B5EF4-FFF2-40B4-BE49-F238E27FC236}">
                <a16:creationId xmlns:a16="http://schemas.microsoft.com/office/drawing/2014/main" id="{A9331779-0762-4B1F-A806-B2B1F9490EB2}"/>
              </a:ext>
            </a:extLst>
          </p:cNvPr>
          <p:cNvSpPr txBox="1"/>
          <p:nvPr/>
        </p:nvSpPr>
        <p:spPr>
          <a:xfrm>
            <a:off x="6702529" y="5586380"/>
            <a:ext cx="4823286" cy="307777"/>
          </a:xfrm>
          <a:prstGeom prst="rect">
            <a:avLst/>
          </a:prstGeom>
          <a:noFill/>
        </p:spPr>
        <p:txBody>
          <a:bodyPr wrap="square" rtlCol="0">
            <a:spAutoFit/>
          </a:bodyPr>
          <a:lstStyle/>
          <a:p>
            <a:r>
              <a:rPr lang="en-US" altLang="zh-CN" sz="1400" dirty="0"/>
              <a:t>F1</a:t>
            </a:r>
            <a:r>
              <a:rPr lang="zh-CN" altLang="en-US" sz="1400" dirty="0"/>
              <a:t>值范围为</a:t>
            </a:r>
            <a:r>
              <a:rPr lang="en-US" altLang="zh-CN" sz="1400" dirty="0"/>
              <a:t>[0,1]</a:t>
            </a:r>
            <a:r>
              <a:rPr lang="zh-CN" altLang="en-US" sz="1400" dirty="0"/>
              <a:t>，</a:t>
            </a:r>
            <a:r>
              <a:rPr lang="en-US" altLang="zh-CN" sz="1400" dirty="0"/>
              <a:t>F1</a:t>
            </a:r>
            <a:r>
              <a:rPr lang="zh-CN" altLang="en-US" sz="1400" dirty="0"/>
              <a:t>值越高，表示预测结果越令人满意。</a:t>
            </a:r>
            <a:endParaRPr lang="en-US" altLang="zh-CN" sz="1400" dirty="0"/>
          </a:p>
        </p:txBody>
      </p:sp>
    </p:spTree>
    <p:custDataLst>
      <p:tags r:id="rId2"/>
    </p:custDataLst>
    <p:extLst>
      <p:ext uri="{BB962C8B-B14F-4D97-AF65-F5344CB8AC3E}">
        <p14:creationId xmlns:p14="http://schemas.microsoft.com/office/powerpoint/2010/main" val="167109047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hidden="1">
            <a:extLst>
              <a:ext uri="{FF2B5EF4-FFF2-40B4-BE49-F238E27FC236}">
                <a16:creationId xmlns:a16="http://schemas.microsoft.com/office/drawing/2014/main" id="{17DA5515-15B9-4BC7-9941-24ABB2E5137F}"/>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0" name="think-cell 幻灯片" r:id="rId6" imgW="501" imgH="502" progId="TCLayout.ActiveDocument.1">
                  <p:embed/>
                </p:oleObj>
              </mc:Choice>
              <mc:Fallback>
                <p:oleObj name="think-cell 幻灯片" r:id="rId6" imgW="501" imgH="502" progId="TCLayout.ActiveDocument.1">
                  <p:embed/>
                  <p:pic>
                    <p:nvPicPr>
                      <p:cNvPr id="2" name="对象 1" hidden="1">
                        <a:extLst>
                          <a:ext uri="{FF2B5EF4-FFF2-40B4-BE49-F238E27FC236}">
                            <a16:creationId xmlns:a16="http://schemas.microsoft.com/office/drawing/2014/main" id="{17DA5515-15B9-4BC7-9941-24ABB2E5137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3" name="Title 1"/>
          <p:cNvSpPr txBox="1">
            <a:spLocks noGrp="1"/>
          </p:cNvSpPr>
          <p:nvPr>
            <p:ph type="title"/>
          </p:nvPr>
        </p:nvSpPr>
        <p:spPr>
          <a:prstGeom prst="rect">
            <a:avLst/>
          </a:prstGeom>
        </p:spPr>
        <p:txBody>
          <a:bodyPr>
            <a:normAutofit/>
          </a:bodyPr>
          <a:lstStyle>
            <a:lvl1pPr>
              <a:defRPr>
                <a:solidFill>
                  <a:srgbClr val="C00000"/>
                </a:solidFill>
              </a:defRPr>
            </a:lvl1pPr>
          </a:lstStyle>
          <a:p>
            <a:r>
              <a:rPr lang="en-US" altLang="zh-CN" dirty="0">
                <a:ea typeface="宋体" panose="02010600030101010101" pitchFamily="2" charset="-122"/>
                <a:sym typeface="+mn-ea"/>
              </a:rPr>
              <a:t>AI</a:t>
            </a:r>
            <a:r>
              <a:rPr lang="zh-CN" altLang="en-US" dirty="0">
                <a:ea typeface="宋体" panose="02010600030101010101" pitchFamily="2" charset="-122"/>
                <a:sym typeface="+mn-ea"/>
              </a:rPr>
              <a:t>大赛：产品评论观点提取</a:t>
            </a:r>
          </a:p>
        </p:txBody>
      </p:sp>
      <p:sp>
        <p:nvSpPr>
          <p:cNvPr id="131" name="Content Placeholder 2"/>
          <p:cNvSpPr txBox="1">
            <a:spLocks noGrp="1"/>
          </p:cNvSpPr>
          <p:nvPr/>
        </p:nvSpPr>
        <p:spPr>
          <a:xfrm>
            <a:off x="845348" y="1203875"/>
            <a:ext cx="5355557" cy="5587508"/>
          </a:xfrm>
          <a:prstGeom prst="rect">
            <a:avLst/>
          </a:prstGeom>
          <a:ln w="12700">
            <a:miter lim="400000"/>
          </a:ln>
        </p:spPr>
        <p:txBody>
          <a:bodyPr lIns="45719" rIns="45719">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b="1" dirty="0">
                <a:ea typeface="宋体" panose="02010600030101010101" pitchFamily="2" charset="-122"/>
                <a:sym typeface="+mn-ea"/>
              </a:rPr>
              <a:t>评价指标 </a:t>
            </a:r>
            <a:r>
              <a:rPr lang="en-US" altLang="zh-CN" sz="1600" b="1" dirty="0">
                <a:ea typeface="宋体" panose="02010600030101010101" pitchFamily="2" charset="-122"/>
                <a:sym typeface="+mn-ea"/>
              </a:rPr>
              <a:t>S = S</a:t>
            </a:r>
            <a:r>
              <a:rPr lang="en-US" altLang="zh-CN" sz="1600" b="1" baseline="-25000" dirty="0">
                <a:ea typeface="宋体" panose="02010600030101010101" pitchFamily="2" charset="-122"/>
                <a:sym typeface="+mn-ea"/>
              </a:rPr>
              <a:t>1</a:t>
            </a:r>
            <a:r>
              <a:rPr lang="en-US" altLang="zh-CN" sz="1600" b="1" dirty="0">
                <a:ea typeface="宋体" panose="02010600030101010101" pitchFamily="2" charset="-122"/>
                <a:sym typeface="+mn-ea"/>
              </a:rPr>
              <a:t>+S</a:t>
            </a:r>
            <a:r>
              <a:rPr lang="en-US" altLang="zh-CN" sz="1600" b="1" baseline="-25000" dirty="0">
                <a:ea typeface="宋体" panose="02010600030101010101" pitchFamily="2" charset="-122"/>
                <a:sym typeface="+mn-ea"/>
              </a:rPr>
              <a:t>2</a:t>
            </a:r>
          </a:p>
          <a:p>
            <a:pPr>
              <a:lnSpc>
                <a:spcPct val="150000"/>
              </a:lnSpc>
            </a:pPr>
            <a:r>
              <a:rPr lang="zh-CN" altLang="en-US" sz="1400" b="0" dirty="0">
                <a:effectLst/>
              </a:rPr>
              <a:t>本次挑战的另一部分是情感分类任务，</a:t>
            </a:r>
            <a:r>
              <a:rPr lang="en-US" altLang="zh-CN" sz="1400" b="0" dirty="0">
                <a:effectLst/>
              </a:rPr>
              <a:t>S</a:t>
            </a:r>
            <a:r>
              <a:rPr lang="en-US" altLang="zh-CN" sz="1400" b="0" baseline="-25000" dirty="0">
                <a:effectLst/>
              </a:rPr>
              <a:t>2</a:t>
            </a:r>
            <a:r>
              <a:rPr lang="zh-CN" altLang="en-US" sz="1400" b="0" dirty="0">
                <a:effectLst/>
              </a:rPr>
              <a:t>以</a:t>
            </a:r>
            <a:r>
              <a:rPr lang="en-US" altLang="zh-CN" sz="1400" b="0" dirty="0">
                <a:effectLst/>
              </a:rPr>
              <a:t>Kappa</a:t>
            </a:r>
            <a:r>
              <a:rPr lang="zh-CN" altLang="en-US" sz="1400" b="0" dirty="0">
                <a:effectLst/>
              </a:rPr>
              <a:t>作为衡量标准。</a:t>
            </a:r>
          </a:p>
          <a:p>
            <a:pPr>
              <a:lnSpc>
                <a:spcPct val="150000"/>
              </a:lnSpc>
            </a:pPr>
            <a:r>
              <a:rPr lang="zh-CN" altLang="en-US" sz="1600" b="1" dirty="0">
                <a:effectLst/>
              </a:rPr>
              <a:t>评测指标</a:t>
            </a:r>
            <a:br>
              <a:rPr lang="zh-CN" altLang="en-US" sz="1600" b="0" dirty="0">
                <a:effectLst/>
              </a:rPr>
            </a:br>
            <a:endParaRPr lang="en-US" altLang="zh-CN" sz="1600" dirty="0">
              <a:ea typeface="宋体" panose="02010600030101010101" pitchFamily="2" charset="-122"/>
              <a:sym typeface="+mn-ea"/>
            </a:endParaRPr>
          </a:p>
        </p:txBody>
      </p:sp>
      <p:sp>
        <p:nvSpPr>
          <p:cNvPr id="17" name="文本框 16">
            <a:extLst>
              <a:ext uri="{FF2B5EF4-FFF2-40B4-BE49-F238E27FC236}">
                <a16:creationId xmlns:a16="http://schemas.microsoft.com/office/drawing/2014/main" id="{0A350348-5951-4E71-B3DB-06B0F4239431}"/>
              </a:ext>
            </a:extLst>
          </p:cNvPr>
          <p:cNvSpPr txBox="1"/>
          <p:nvPr/>
        </p:nvSpPr>
        <p:spPr>
          <a:xfrm>
            <a:off x="1693640" y="2771159"/>
            <a:ext cx="3511017" cy="1569660"/>
          </a:xfrm>
          <a:prstGeom prst="rect">
            <a:avLst/>
          </a:prstGeom>
          <a:noFill/>
        </p:spPr>
        <p:txBody>
          <a:bodyPr wrap="square" rtlCol="0">
            <a:spAutoFit/>
          </a:bodyPr>
          <a:lstStyle/>
          <a:p>
            <a:r>
              <a:rPr lang="zh-CN" altLang="en-US" sz="1600" dirty="0"/>
              <a:t>对</a:t>
            </a:r>
            <a:r>
              <a:rPr lang="en-US" altLang="zh-CN" sz="1600" dirty="0"/>
              <a:t>class</a:t>
            </a:r>
            <a:r>
              <a:rPr lang="zh-CN" altLang="en-US" sz="1600" dirty="0"/>
              <a:t>字段预测：</a:t>
            </a:r>
            <a:endParaRPr lang="en-US" altLang="zh-CN" sz="1600" dirty="0"/>
          </a:p>
          <a:p>
            <a:endParaRPr lang="en-US" altLang="zh-CN" sz="1600" dirty="0"/>
          </a:p>
          <a:p>
            <a:r>
              <a:rPr lang="en-US" altLang="zh-CN" sz="1600" dirty="0"/>
              <a:t>Kappa</a:t>
            </a:r>
            <a:r>
              <a:rPr lang="zh-CN" altLang="en-US" sz="1600" dirty="0"/>
              <a:t>系数</a:t>
            </a:r>
            <a:endParaRPr lang="en-US" altLang="zh-CN" sz="1600" dirty="0"/>
          </a:p>
          <a:p>
            <a:endParaRPr lang="en-US" altLang="zh-CN" sz="1600" dirty="0"/>
          </a:p>
          <a:p>
            <a:endParaRPr lang="en-US" altLang="zh-CN" sz="1600" dirty="0"/>
          </a:p>
          <a:p>
            <a:endParaRPr lang="zh-CN" altLang="en-US" sz="1600" dirty="0"/>
          </a:p>
        </p:txBody>
      </p:sp>
      <p:pic>
        <p:nvPicPr>
          <p:cNvPr id="20" name="图片 19">
            <a:extLst>
              <a:ext uri="{FF2B5EF4-FFF2-40B4-BE49-F238E27FC236}">
                <a16:creationId xmlns:a16="http://schemas.microsoft.com/office/drawing/2014/main" id="{3F3B099E-E15F-4BDC-BA60-417FB2A26B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2293" y="1487573"/>
            <a:ext cx="2619580" cy="1754547"/>
          </a:xfrm>
          <a:prstGeom prst="rect">
            <a:avLst/>
          </a:prstGeom>
        </p:spPr>
      </p:pic>
      <p:sp>
        <p:nvSpPr>
          <p:cNvPr id="21" name="文本框 20">
            <a:extLst>
              <a:ext uri="{FF2B5EF4-FFF2-40B4-BE49-F238E27FC236}">
                <a16:creationId xmlns:a16="http://schemas.microsoft.com/office/drawing/2014/main" id="{3880C66F-6EC6-411E-8124-5048A2517542}"/>
              </a:ext>
            </a:extLst>
          </p:cNvPr>
          <p:cNvSpPr txBox="1"/>
          <p:nvPr/>
        </p:nvSpPr>
        <p:spPr>
          <a:xfrm>
            <a:off x="6859857" y="3479470"/>
            <a:ext cx="4542230" cy="584775"/>
          </a:xfrm>
          <a:prstGeom prst="rect">
            <a:avLst/>
          </a:prstGeom>
          <a:noFill/>
        </p:spPr>
        <p:txBody>
          <a:bodyPr wrap="square" rtlCol="0">
            <a:spAutoFit/>
          </a:bodyPr>
          <a:lstStyle/>
          <a:p>
            <a:r>
              <a:rPr lang="zh-CN" altLang="en-US" sz="1600" dirty="0"/>
              <a:t>      其中，</a:t>
            </a:r>
            <a:r>
              <a:rPr lang="en-US" altLang="zh-CN" sz="1600" dirty="0" err="1"/>
              <a:t>i</a:t>
            </a:r>
            <a:r>
              <a:rPr lang="en-US" altLang="zh-CN" sz="1600" dirty="0"/>
              <a:t> = 0, 1, 2</a:t>
            </a:r>
            <a:r>
              <a:rPr lang="zh-CN" altLang="en-US" sz="1600" dirty="0"/>
              <a:t>（负面、正面、中立）分别代表三类情感的评价。</a:t>
            </a:r>
          </a:p>
        </p:txBody>
      </p:sp>
      <p:pic>
        <p:nvPicPr>
          <p:cNvPr id="8" name="图片 7">
            <a:extLst>
              <a:ext uri="{FF2B5EF4-FFF2-40B4-BE49-F238E27FC236}">
                <a16:creationId xmlns:a16="http://schemas.microsoft.com/office/drawing/2014/main" id="{F6A6F58E-1BD5-42B5-B458-3E5C3146D8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7906" y="4365164"/>
            <a:ext cx="1488354" cy="831998"/>
          </a:xfrm>
          <a:prstGeom prst="rect">
            <a:avLst/>
          </a:prstGeom>
        </p:spPr>
      </p:pic>
      <p:sp>
        <p:nvSpPr>
          <p:cNvPr id="10" name="文本框 9">
            <a:extLst>
              <a:ext uri="{FF2B5EF4-FFF2-40B4-BE49-F238E27FC236}">
                <a16:creationId xmlns:a16="http://schemas.microsoft.com/office/drawing/2014/main" id="{028350B9-3CB2-4592-9495-51FAD21F13AB}"/>
              </a:ext>
            </a:extLst>
          </p:cNvPr>
          <p:cNvSpPr txBox="1"/>
          <p:nvPr/>
        </p:nvSpPr>
        <p:spPr>
          <a:xfrm>
            <a:off x="6719329" y="5370427"/>
            <a:ext cx="4823286" cy="954107"/>
          </a:xfrm>
          <a:prstGeom prst="rect">
            <a:avLst/>
          </a:prstGeom>
          <a:noFill/>
        </p:spPr>
        <p:txBody>
          <a:bodyPr wrap="square" rtlCol="0">
            <a:spAutoFit/>
          </a:bodyPr>
          <a:lstStyle/>
          <a:p>
            <a:r>
              <a:rPr lang="en-US" altLang="zh-CN" sz="1400" dirty="0"/>
              <a:t>Kappa</a:t>
            </a:r>
            <a:r>
              <a:rPr lang="zh-CN" altLang="en-US" sz="1400" dirty="0"/>
              <a:t>值范围为</a:t>
            </a:r>
            <a:r>
              <a:rPr lang="en-US" altLang="zh-CN" sz="1400" dirty="0"/>
              <a:t>[0,1]</a:t>
            </a:r>
            <a:r>
              <a:rPr lang="zh-CN" altLang="en-US" sz="1400" dirty="0"/>
              <a:t>，</a:t>
            </a:r>
            <a:r>
              <a:rPr lang="en-US" altLang="zh-CN" sz="1400" dirty="0"/>
              <a:t>Kappa</a:t>
            </a:r>
            <a:r>
              <a:rPr lang="zh-CN" altLang="en-US" sz="1400" dirty="0"/>
              <a:t>值越高，表示多分类的预测结果与实际结果越一致。</a:t>
            </a:r>
            <a:endParaRPr lang="en-US" altLang="zh-CN" sz="1400" dirty="0"/>
          </a:p>
          <a:p>
            <a:r>
              <a:rPr lang="en-US" altLang="zh-CN" sz="1400" dirty="0"/>
              <a:t>Kappa = 1 </a:t>
            </a:r>
            <a:r>
              <a:rPr lang="zh-CN" altLang="en-US" sz="1400" dirty="0"/>
              <a:t>时，表明预测结果与实际值完全一致。</a:t>
            </a:r>
          </a:p>
          <a:p>
            <a:r>
              <a:rPr lang="en-US" altLang="zh-CN" sz="1400" dirty="0"/>
              <a:t>Kappa = 0 </a:t>
            </a:r>
            <a:r>
              <a:rPr lang="zh-CN" altLang="en-US" sz="1400" dirty="0"/>
              <a:t>时，表明预测结果为完全随机。</a:t>
            </a:r>
          </a:p>
        </p:txBody>
      </p:sp>
      <p:pic>
        <p:nvPicPr>
          <p:cNvPr id="4" name="图片 3">
            <a:extLst>
              <a:ext uri="{FF2B5EF4-FFF2-40B4-BE49-F238E27FC236}">
                <a16:creationId xmlns:a16="http://schemas.microsoft.com/office/drawing/2014/main" id="{8EA8644E-3328-43F2-A410-629BDCE8A391}"/>
              </a:ext>
            </a:extLst>
          </p:cNvPr>
          <p:cNvPicPr>
            <a:picLocks noChangeAspect="1"/>
          </p:cNvPicPr>
          <p:nvPr/>
        </p:nvPicPr>
        <p:blipFill>
          <a:blip r:embed="rId10"/>
          <a:stretch>
            <a:fillRect/>
          </a:stretch>
        </p:blipFill>
        <p:spPr>
          <a:xfrm>
            <a:off x="1776873" y="3843191"/>
            <a:ext cx="2042255" cy="2011124"/>
          </a:xfrm>
          <a:prstGeom prst="rect">
            <a:avLst/>
          </a:prstGeom>
        </p:spPr>
      </p:pic>
    </p:spTree>
    <p:custDataLst>
      <p:tags r:id="rId2"/>
    </p:custDataLst>
    <p:extLst>
      <p:ext uri="{BB962C8B-B14F-4D97-AF65-F5344CB8AC3E}">
        <p14:creationId xmlns:p14="http://schemas.microsoft.com/office/powerpoint/2010/main" val="2667070501"/>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7.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39.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2758</TotalTime>
  <Words>3173</Words>
  <Application>Microsoft Office PowerPoint</Application>
  <PresentationFormat>宽屏</PresentationFormat>
  <Paragraphs>309</Paragraphs>
  <Slides>27</Slides>
  <Notes>21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27</vt:i4>
      </vt:variant>
    </vt:vector>
  </HeadingPairs>
  <TitlesOfParts>
    <vt:vector size="38" baseType="lpstr">
      <vt:lpstr>KaTeX_Main</vt:lpstr>
      <vt:lpstr>KaTeX_Math</vt:lpstr>
      <vt:lpstr>等线</vt:lpstr>
      <vt:lpstr>微软雅黑</vt:lpstr>
      <vt:lpstr>Arial</vt:lpstr>
      <vt:lpstr>Calibri</vt:lpstr>
      <vt:lpstr>Calibri Light</vt:lpstr>
      <vt:lpstr>Helvetica</vt:lpstr>
      <vt:lpstr>Office 主题​​</vt:lpstr>
      <vt:lpstr>think-cell 幻灯片</vt:lpstr>
      <vt:lpstr>Equation.KSEE3</vt:lpstr>
      <vt:lpstr>产品评论观点提取1 </vt:lpstr>
      <vt:lpstr>学习方法</vt:lpstr>
      <vt:lpstr>&gt;&gt;   今天的学习目标</vt:lpstr>
      <vt:lpstr>1/2 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AI大赛：产品评论观点提取</vt:lpstr>
      <vt:lpstr>PyTorch模型保存与加载</vt:lpstr>
      <vt:lpstr>LSTM模型</vt:lpstr>
      <vt:lpstr>BERT原理</vt:lpstr>
      <vt:lpstr>BERT原理</vt:lpstr>
      <vt:lpstr>Thank You Using data to solve problems</vt:lpstr>
      <vt:lpstr>工作中的应用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Chen Yang</cp:lastModifiedBy>
  <cp:revision>2490</cp:revision>
  <dcterms:created xsi:type="dcterms:W3CDTF">2019-08-30T07:48:00Z</dcterms:created>
  <dcterms:modified xsi:type="dcterms:W3CDTF">2022-04-06T06:21:46Z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